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9" r:id="rId4"/>
    <p:sldId id="260" r:id="rId5"/>
    <p:sldId id="261" r:id="rId6"/>
    <p:sldId id="320" r:id="rId7"/>
    <p:sldId id="262" r:id="rId8"/>
    <p:sldId id="310" r:id="rId9"/>
    <p:sldId id="304" r:id="rId10"/>
    <p:sldId id="305" r:id="rId11"/>
    <p:sldId id="306" r:id="rId12"/>
    <p:sldId id="307" r:id="rId13"/>
    <p:sldId id="308" r:id="rId14"/>
    <p:sldId id="309" r:id="rId15"/>
    <p:sldId id="313" r:id="rId16"/>
    <p:sldId id="298" r:id="rId17"/>
    <p:sldId id="282" r:id="rId18"/>
    <p:sldId id="327" r:id="rId19"/>
    <p:sldId id="325" r:id="rId20"/>
    <p:sldId id="326" r:id="rId21"/>
    <p:sldId id="314" r:id="rId22"/>
    <p:sldId id="319" r:id="rId23"/>
    <p:sldId id="318" r:id="rId24"/>
    <p:sldId id="317" r:id="rId25"/>
    <p:sldId id="316" r:id="rId26"/>
    <p:sldId id="324" r:id="rId27"/>
    <p:sldId id="285" r:id="rId28"/>
    <p:sldId id="312" r:id="rId29"/>
    <p:sldId id="266" r:id="rId30"/>
    <p:sldId id="264" r:id="rId31"/>
    <p:sldId id="265" r:id="rId32"/>
    <p:sldId id="321" r:id="rId33"/>
    <p:sldId id="290" r:id="rId34"/>
    <p:sldId id="296" r:id="rId35"/>
    <p:sldId id="291" r:id="rId36"/>
    <p:sldId id="274" r:id="rId37"/>
    <p:sldId id="277" r:id="rId38"/>
    <p:sldId id="289" r:id="rId39"/>
    <p:sldId id="286" r:id="rId40"/>
    <p:sldId id="263" r:id="rId41"/>
    <p:sldId id="268" r:id="rId42"/>
    <p:sldId id="269" r:id="rId43"/>
    <p:sldId id="300" r:id="rId44"/>
    <p:sldId id="293" r:id="rId45"/>
    <p:sldId id="294" r:id="rId46"/>
    <p:sldId id="283" r:id="rId47"/>
    <p:sldId id="284" r:id="rId48"/>
    <p:sldId id="311" r:id="rId49"/>
    <p:sldId id="323" r:id="rId50"/>
    <p:sldId id="299" r:id="rId51"/>
    <p:sldId id="322"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4" d="100"/>
          <a:sy n="74" d="100"/>
        </p:scale>
        <p:origin x="576"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12/14/2021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12/14/2021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12/14/2021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12/14/2021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12/14/2021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12/14/2021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12/14/2021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12/14/2021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12/14/2021</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12/14/2021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12/14/2021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12/14/2021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12/14/2021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12/14/2021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12/14/2021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12/14/2021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12/14/2021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12/14/2021</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0322" y="2733709"/>
            <a:ext cx="8144134" cy="923891"/>
          </a:xfrm>
        </p:spPr>
        <p:txBody>
          <a:bodyPr/>
          <a:lstStyle/>
          <a:p>
            <a:pPr algn="ctr"/>
            <a:r>
              <a:rPr lang="en-US" altLang="en-US" sz="4800" b="1" dirty="0" smtClean="0"/>
              <a:t>Treaty Gathering</a:t>
            </a:r>
            <a:endParaRPr lang="en-US" sz="4800" b="1" dirty="0"/>
          </a:p>
        </p:txBody>
      </p:sp>
      <p:sp>
        <p:nvSpPr>
          <p:cNvPr id="3" name="Subtitle 2"/>
          <p:cNvSpPr>
            <a:spLocks noGrp="1"/>
          </p:cNvSpPr>
          <p:nvPr>
            <p:ph type="subTitle" idx="1"/>
          </p:nvPr>
        </p:nvSpPr>
        <p:spPr>
          <a:xfrm>
            <a:off x="1457562" y="4474049"/>
            <a:ext cx="8144134" cy="1117687"/>
          </a:xfrm>
        </p:spPr>
        <p:txBody>
          <a:bodyPr>
            <a:normAutofit lnSpcReduction="10000"/>
          </a:bodyPr>
          <a:lstStyle/>
          <a:p>
            <a:pPr algn="ctr">
              <a:spcBef>
                <a:spcPct val="0"/>
              </a:spcBef>
            </a:pPr>
            <a:r>
              <a:rPr lang="en-US" altLang="en-US" sz="3800" dirty="0" smtClean="0"/>
              <a:t>OCETI SAKOWIN TERRITORY</a:t>
            </a:r>
            <a:endParaRPr lang="en-US" altLang="en-US" sz="3800" dirty="0"/>
          </a:p>
          <a:p>
            <a:pPr algn="ctr">
              <a:spcBef>
                <a:spcPct val="0"/>
              </a:spcBef>
            </a:pPr>
            <a:r>
              <a:rPr lang="en-US" altLang="en-US" sz="3800" dirty="0" smtClean="0"/>
              <a:t>December 14-16, 2021</a:t>
            </a:r>
            <a:endParaRPr lang="en-US" altLang="en-US" sz="3800" dirty="0"/>
          </a:p>
          <a:p>
            <a:endParaRPr lang="en-US" dirty="0"/>
          </a:p>
        </p:txBody>
      </p:sp>
      <p:sp>
        <p:nvSpPr>
          <p:cNvPr id="4" name="TextBox 3"/>
          <p:cNvSpPr txBox="1"/>
          <p:nvPr/>
        </p:nvSpPr>
        <p:spPr>
          <a:xfrm>
            <a:off x="1043189" y="1236372"/>
            <a:ext cx="9839458" cy="923330"/>
          </a:xfrm>
          <a:prstGeom prst="rect">
            <a:avLst/>
          </a:prstGeom>
          <a:noFill/>
        </p:spPr>
        <p:txBody>
          <a:bodyPr wrap="square" rtlCol="0">
            <a:spAutoFit/>
          </a:bodyPr>
          <a:lstStyle/>
          <a:p>
            <a:r>
              <a:rPr lang="en-US" sz="5400" b="1" dirty="0" smtClean="0"/>
              <a:t>OCETI SAKOWIN OYATE </a:t>
            </a:r>
            <a:endParaRPr lang="en-US" sz="5400" b="1" dirty="0"/>
          </a:p>
        </p:txBody>
      </p:sp>
      <p:sp>
        <p:nvSpPr>
          <p:cNvPr id="6" name="TextBox 5"/>
          <p:cNvSpPr txBox="1"/>
          <p:nvPr/>
        </p:nvSpPr>
        <p:spPr>
          <a:xfrm>
            <a:off x="553792" y="5591736"/>
            <a:ext cx="8270665" cy="646331"/>
          </a:xfrm>
          <a:prstGeom prst="rect">
            <a:avLst/>
          </a:prstGeom>
          <a:noFill/>
        </p:spPr>
        <p:txBody>
          <a:bodyPr wrap="square" rtlCol="0">
            <a:spAutoFit/>
          </a:bodyPr>
          <a:lstStyle/>
          <a:p>
            <a:r>
              <a:rPr lang="en-US" sz="3600" dirty="0" smtClean="0"/>
              <a:t>Steven </a:t>
            </a:r>
            <a:r>
              <a:rPr lang="en-US" sz="3600" dirty="0" smtClean="0"/>
              <a:t>Newcomb (Shawnee/Lenape)</a:t>
            </a:r>
            <a:endParaRPr lang="en-US" sz="3600" dirty="0"/>
          </a:p>
        </p:txBody>
      </p:sp>
    </p:spTree>
    <p:extLst>
      <p:ext uri="{BB962C8B-B14F-4D97-AF65-F5344CB8AC3E}">
        <p14:creationId xmlns:p14="http://schemas.microsoft.com/office/powerpoint/2010/main" val="15340074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9402" y="1210614"/>
            <a:ext cx="8744755" cy="4401205"/>
          </a:xfrm>
          <a:prstGeom prst="rect">
            <a:avLst/>
          </a:prstGeom>
          <a:noFill/>
        </p:spPr>
        <p:txBody>
          <a:bodyPr wrap="square" rtlCol="0">
            <a:spAutoFit/>
          </a:bodyPr>
          <a:lstStyle/>
          <a:p>
            <a:r>
              <a:rPr lang="en-US" sz="4000" b="1" dirty="0" smtClean="0">
                <a:solidFill>
                  <a:schemeClr val="bg1"/>
                </a:solidFill>
              </a:rPr>
              <a:t>The State</a:t>
            </a:r>
            <a:r>
              <a:rPr lang="en-US" sz="4000" dirty="0"/>
              <a:t>: “A relation of men </a:t>
            </a:r>
            <a:r>
              <a:rPr lang="en-US" sz="4000" b="1" dirty="0">
                <a:solidFill>
                  <a:schemeClr val="bg1"/>
                </a:solidFill>
              </a:rPr>
              <a:t>dominating</a:t>
            </a:r>
            <a:r>
              <a:rPr lang="en-US" sz="4000" dirty="0"/>
              <a:t> men</a:t>
            </a:r>
            <a:r>
              <a:rPr lang="en-US" sz="4000" dirty="0" smtClean="0"/>
              <a:t>.” Max Weber </a:t>
            </a:r>
          </a:p>
          <a:p>
            <a:endParaRPr lang="en-US" sz="4000" dirty="0"/>
          </a:p>
          <a:p>
            <a:r>
              <a:rPr lang="en-US" sz="4000" dirty="0" smtClean="0"/>
              <a:t>“In </a:t>
            </a:r>
            <a:r>
              <a:rPr lang="en-US" sz="4000" dirty="0"/>
              <a:t>order for the State to exist the </a:t>
            </a:r>
            <a:r>
              <a:rPr lang="en-US" sz="4000" b="1" dirty="0">
                <a:solidFill>
                  <a:schemeClr val="bg1"/>
                </a:solidFill>
              </a:rPr>
              <a:t>dominated</a:t>
            </a:r>
            <a:r>
              <a:rPr lang="en-US" sz="4000" dirty="0"/>
              <a:t> must submit themselves </a:t>
            </a:r>
            <a:r>
              <a:rPr lang="en-US" sz="4000" dirty="0" smtClean="0"/>
              <a:t>to, and live in obedience to, the powers of </a:t>
            </a:r>
            <a:r>
              <a:rPr lang="en-US" sz="4000" b="1" dirty="0" smtClean="0">
                <a:solidFill>
                  <a:schemeClr val="bg1"/>
                </a:solidFill>
              </a:rPr>
              <a:t>DOMINATION</a:t>
            </a:r>
            <a:r>
              <a:rPr lang="en-US" sz="4000" dirty="0" smtClean="0"/>
              <a:t> </a:t>
            </a:r>
            <a:r>
              <a:rPr lang="en-US" sz="4000" dirty="0"/>
              <a:t>that be</a:t>
            </a:r>
            <a:r>
              <a:rPr lang="en-US" sz="4000" dirty="0" smtClean="0"/>
              <a:t>.” </a:t>
            </a:r>
            <a:endParaRPr lang="en-US" sz="4000" dirty="0"/>
          </a:p>
        </p:txBody>
      </p:sp>
    </p:spTree>
    <p:extLst>
      <p:ext uri="{BB962C8B-B14F-4D97-AF65-F5344CB8AC3E}">
        <p14:creationId xmlns:p14="http://schemas.microsoft.com/office/powerpoint/2010/main" val="36330487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97735" y="618186"/>
            <a:ext cx="8474299" cy="5509200"/>
          </a:xfrm>
          <a:prstGeom prst="rect">
            <a:avLst/>
          </a:prstGeom>
          <a:noFill/>
        </p:spPr>
        <p:txBody>
          <a:bodyPr wrap="square" rtlCol="0">
            <a:spAutoFit/>
          </a:bodyPr>
          <a:lstStyle/>
          <a:p>
            <a:r>
              <a:rPr lang="en-US" sz="4400" b="1" dirty="0">
                <a:solidFill>
                  <a:schemeClr val="bg1"/>
                </a:solidFill>
              </a:rPr>
              <a:t>Sovereignty</a:t>
            </a:r>
            <a:r>
              <a:rPr lang="en-US" sz="4400" dirty="0"/>
              <a:t>: “An unjust form of political </a:t>
            </a:r>
            <a:r>
              <a:rPr lang="en-US" sz="4400" b="1" dirty="0">
                <a:solidFill>
                  <a:schemeClr val="bg1"/>
                </a:solidFill>
              </a:rPr>
              <a:t>domination</a:t>
            </a:r>
            <a:r>
              <a:rPr lang="en-US" sz="4400" dirty="0"/>
              <a:t> that limits human freedom</a:t>
            </a:r>
            <a:r>
              <a:rPr lang="en-US" sz="4400" dirty="0" smtClean="0"/>
              <a:t>.” - Havercroft</a:t>
            </a:r>
          </a:p>
          <a:p>
            <a:endParaRPr lang="en-US" sz="4400" dirty="0" smtClean="0"/>
          </a:p>
          <a:p>
            <a:r>
              <a:rPr lang="en-US" sz="4400" b="1" dirty="0" smtClean="0">
                <a:solidFill>
                  <a:schemeClr val="bg1"/>
                </a:solidFill>
              </a:rPr>
              <a:t>Also</a:t>
            </a:r>
            <a:r>
              <a:rPr lang="en-US" sz="4400" dirty="0" smtClean="0"/>
              <a:t>: “Supremacy [</a:t>
            </a:r>
            <a:r>
              <a:rPr lang="en-US" sz="4400" b="1" dirty="0" smtClean="0">
                <a:solidFill>
                  <a:schemeClr val="bg1"/>
                </a:solidFill>
              </a:rPr>
              <a:t>domination</a:t>
            </a:r>
            <a:r>
              <a:rPr lang="en-US" sz="4400" dirty="0" smtClean="0"/>
              <a:t>] over citizens or subjects unrestrained by the laws.” - Jean Bodin.</a:t>
            </a:r>
            <a:endParaRPr lang="en-US" sz="4400" dirty="0"/>
          </a:p>
        </p:txBody>
      </p:sp>
    </p:spTree>
    <p:extLst>
      <p:ext uri="{BB962C8B-B14F-4D97-AF65-F5344CB8AC3E}">
        <p14:creationId xmlns:p14="http://schemas.microsoft.com/office/powerpoint/2010/main" val="9755724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6524" y="785611"/>
            <a:ext cx="8435662" cy="5016758"/>
          </a:xfrm>
          <a:prstGeom prst="rect">
            <a:avLst/>
          </a:prstGeom>
          <a:noFill/>
        </p:spPr>
        <p:txBody>
          <a:bodyPr wrap="square" rtlCol="0">
            <a:spAutoFit/>
          </a:bodyPr>
          <a:lstStyle/>
          <a:p>
            <a:r>
              <a:rPr lang="en-US" sz="4000" b="1" dirty="0" smtClean="0">
                <a:solidFill>
                  <a:schemeClr val="bg1"/>
                </a:solidFill>
              </a:rPr>
              <a:t>Ascendancy</a:t>
            </a:r>
            <a:r>
              <a:rPr lang="en-US" sz="4000" dirty="0" smtClean="0"/>
              <a:t>: “Controlling influence, governing power, </a:t>
            </a:r>
            <a:r>
              <a:rPr lang="en-US" sz="4000" b="1" dirty="0" smtClean="0">
                <a:solidFill>
                  <a:schemeClr val="bg1"/>
                </a:solidFill>
              </a:rPr>
              <a:t>DOMINATION</a:t>
            </a:r>
            <a:r>
              <a:rPr lang="en-US" sz="4000" dirty="0" smtClean="0"/>
              <a:t>.” – Webster’s Third New International Dictionary</a:t>
            </a:r>
          </a:p>
          <a:p>
            <a:endParaRPr lang="en-US" sz="4000" dirty="0"/>
          </a:p>
          <a:p>
            <a:r>
              <a:rPr lang="en-US" sz="4000" b="1" dirty="0" smtClean="0">
                <a:solidFill>
                  <a:schemeClr val="bg1"/>
                </a:solidFill>
              </a:rPr>
              <a:t>Metaphorical structure</a:t>
            </a:r>
            <a:r>
              <a:rPr lang="en-US" sz="4000" dirty="0" smtClean="0"/>
              <a:t>: Viewed as existing on a Higher </a:t>
            </a:r>
            <a:r>
              <a:rPr lang="en-US" sz="4000" dirty="0"/>
              <a:t>L</a:t>
            </a:r>
            <a:r>
              <a:rPr lang="en-US" sz="4000" dirty="0" smtClean="0"/>
              <a:t>evel than anyone else. </a:t>
            </a:r>
            <a:endParaRPr lang="en-US" sz="4000" dirty="0"/>
          </a:p>
        </p:txBody>
      </p:sp>
    </p:spTree>
    <p:extLst>
      <p:ext uri="{BB962C8B-B14F-4D97-AF65-F5344CB8AC3E}">
        <p14:creationId xmlns:p14="http://schemas.microsoft.com/office/powerpoint/2010/main" val="8554606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58344" y="1210614"/>
            <a:ext cx="8654602" cy="5386090"/>
          </a:xfrm>
          <a:prstGeom prst="rect">
            <a:avLst/>
          </a:prstGeom>
          <a:noFill/>
        </p:spPr>
        <p:txBody>
          <a:bodyPr wrap="square" rtlCol="0">
            <a:spAutoFit/>
          </a:bodyPr>
          <a:lstStyle/>
          <a:p>
            <a:r>
              <a:rPr lang="en-US" sz="4000" b="1" dirty="0" smtClean="0">
                <a:solidFill>
                  <a:schemeClr val="bg1"/>
                </a:solidFill>
              </a:rPr>
              <a:t>DOMINION</a:t>
            </a:r>
            <a:r>
              <a:rPr lang="en-US" sz="4000" dirty="0" smtClean="0"/>
              <a:t>: (From “Dominio” meaning  “to Dominate”</a:t>
            </a:r>
          </a:p>
          <a:p>
            <a:endParaRPr lang="en-US" sz="2000" dirty="0"/>
          </a:p>
          <a:p>
            <a:r>
              <a:rPr lang="en-US" sz="4000" b="1" dirty="0" smtClean="0">
                <a:solidFill>
                  <a:schemeClr val="bg1"/>
                </a:solidFill>
              </a:rPr>
              <a:t>DOME, </a:t>
            </a:r>
            <a:r>
              <a:rPr lang="en-US" sz="4000" b="1" dirty="0" smtClean="0"/>
              <a:t>as in a Capital Dome</a:t>
            </a:r>
            <a:endParaRPr lang="en-US" sz="4000" b="1" dirty="0" smtClean="0">
              <a:solidFill>
                <a:schemeClr val="bg1"/>
              </a:solidFill>
            </a:endParaRPr>
          </a:p>
          <a:p>
            <a:endParaRPr lang="en-US" dirty="0" smtClean="0"/>
          </a:p>
          <a:p>
            <a:r>
              <a:rPr lang="en-US" sz="4000" b="1" dirty="0" smtClean="0">
                <a:solidFill>
                  <a:schemeClr val="bg1"/>
                </a:solidFill>
              </a:rPr>
              <a:t>DOMO</a:t>
            </a:r>
            <a:r>
              <a:rPr lang="en-US" sz="3200" dirty="0" smtClean="0"/>
              <a:t>:</a:t>
            </a:r>
            <a:r>
              <a:rPr lang="en-US" sz="4000" dirty="0" smtClean="0"/>
              <a:t> </a:t>
            </a:r>
            <a:r>
              <a:rPr lang="en-US" sz="3200" dirty="0" smtClean="0"/>
              <a:t>To Subjugate (to Yoke)</a:t>
            </a:r>
          </a:p>
          <a:p>
            <a:r>
              <a:rPr lang="en-US" sz="3200" dirty="0"/>
              <a:t>	</a:t>
            </a:r>
            <a:r>
              <a:rPr lang="en-US" sz="3200" dirty="0" smtClean="0"/>
              <a:t>           To Subdue</a:t>
            </a:r>
          </a:p>
          <a:p>
            <a:r>
              <a:rPr lang="en-US" sz="3200" dirty="0"/>
              <a:t>	</a:t>
            </a:r>
            <a:r>
              <a:rPr lang="en-US" sz="3200" dirty="0" smtClean="0"/>
              <a:t>           To Force Into Subservience</a:t>
            </a:r>
          </a:p>
          <a:p>
            <a:r>
              <a:rPr lang="en-US" sz="3200" dirty="0"/>
              <a:t>	</a:t>
            </a:r>
            <a:r>
              <a:rPr lang="en-US" sz="3200" dirty="0" smtClean="0"/>
              <a:t>	       To Tame and Domesticate</a:t>
            </a:r>
          </a:p>
          <a:p>
            <a:r>
              <a:rPr lang="en-US" sz="3200" dirty="0"/>
              <a:t>	</a:t>
            </a:r>
            <a:r>
              <a:rPr lang="en-US" sz="3200" dirty="0" smtClean="0"/>
              <a:t>           To Cultivate and to Till</a:t>
            </a:r>
            <a:endParaRPr lang="en-US" sz="4000" dirty="0"/>
          </a:p>
          <a:p>
            <a:endParaRPr lang="en-US" dirty="0"/>
          </a:p>
        </p:txBody>
      </p:sp>
    </p:spTree>
    <p:extLst>
      <p:ext uri="{BB962C8B-B14F-4D97-AF65-F5344CB8AC3E}">
        <p14:creationId xmlns:p14="http://schemas.microsoft.com/office/powerpoint/2010/main" val="39155143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55313" y="1313645"/>
            <a:ext cx="8448542" cy="3850045"/>
          </a:xfrm>
          <a:prstGeom prst="rect">
            <a:avLst/>
          </a:prstGeom>
          <a:noFill/>
        </p:spPr>
        <p:txBody>
          <a:bodyPr wrap="square" rtlCol="0">
            <a:spAutoFit/>
          </a:bodyPr>
          <a:lstStyle/>
          <a:p>
            <a:r>
              <a:rPr lang="en-US" sz="4000" b="1" dirty="0" smtClean="0">
                <a:solidFill>
                  <a:schemeClr val="bg1"/>
                </a:solidFill>
              </a:rPr>
              <a:t>Property</a:t>
            </a:r>
            <a:r>
              <a:rPr lang="en-US" sz="4000" dirty="0" smtClean="0"/>
              <a:t>: William Blackstone – “</a:t>
            </a:r>
            <a:r>
              <a:rPr lang="en-US" sz="4000" b="1" dirty="0" smtClean="0">
                <a:solidFill>
                  <a:schemeClr val="bg1"/>
                </a:solidFill>
              </a:rPr>
              <a:t>Despotic Dominion</a:t>
            </a:r>
            <a:r>
              <a:rPr lang="en-US" sz="4000" dirty="0" smtClean="0"/>
              <a:t>.”</a:t>
            </a:r>
          </a:p>
          <a:p>
            <a:endParaRPr lang="en-US" sz="4000" dirty="0"/>
          </a:p>
          <a:p>
            <a:r>
              <a:rPr lang="en-US" sz="4000" dirty="0" smtClean="0"/>
              <a:t>“The first establishment of socially approved physical </a:t>
            </a:r>
            <a:r>
              <a:rPr lang="en-US" sz="4000" b="1" dirty="0" smtClean="0">
                <a:solidFill>
                  <a:schemeClr val="bg1"/>
                </a:solidFill>
              </a:rPr>
              <a:t>domination</a:t>
            </a:r>
            <a:r>
              <a:rPr lang="en-US" sz="4000" dirty="0" smtClean="0"/>
              <a:t> over some part of the natural world.” </a:t>
            </a:r>
          </a:p>
        </p:txBody>
      </p:sp>
    </p:spTree>
    <p:extLst>
      <p:ext uri="{BB962C8B-B14F-4D97-AF65-F5344CB8AC3E}">
        <p14:creationId xmlns:p14="http://schemas.microsoft.com/office/powerpoint/2010/main" val="308877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0163" y="1700010"/>
            <a:ext cx="8538692" cy="4278094"/>
          </a:xfrm>
          <a:prstGeom prst="rect">
            <a:avLst/>
          </a:prstGeom>
          <a:noFill/>
        </p:spPr>
        <p:txBody>
          <a:bodyPr wrap="square" rtlCol="0">
            <a:spAutoFit/>
          </a:bodyPr>
          <a:lstStyle/>
          <a:p>
            <a:r>
              <a:rPr lang="en-US" sz="4000" b="1" dirty="0" smtClean="0">
                <a:solidFill>
                  <a:schemeClr val="bg1"/>
                </a:solidFill>
              </a:rPr>
              <a:t>Empire</a:t>
            </a:r>
            <a:r>
              <a:rPr lang="en-US" sz="4000" dirty="0" smtClean="0"/>
              <a:t>: A </a:t>
            </a:r>
            <a:r>
              <a:rPr lang="en-US" sz="4000" dirty="0"/>
              <a:t>political body that has extended its control over a vast geographical area and aspires to continue the maintenance and expansion of its </a:t>
            </a:r>
            <a:r>
              <a:rPr lang="en-US" sz="4000" b="1" dirty="0">
                <a:solidFill>
                  <a:schemeClr val="bg1"/>
                </a:solidFill>
              </a:rPr>
              <a:t>domination</a:t>
            </a:r>
            <a:r>
              <a:rPr lang="en-US" sz="4000" dirty="0" smtClean="0"/>
              <a:t>.</a:t>
            </a:r>
          </a:p>
          <a:p>
            <a:endParaRPr lang="en-US" sz="4000" dirty="0"/>
          </a:p>
          <a:p>
            <a:endParaRPr lang="en-US" sz="3200" dirty="0"/>
          </a:p>
        </p:txBody>
      </p:sp>
    </p:spTree>
    <p:extLst>
      <p:ext uri="{BB962C8B-B14F-4D97-AF65-F5344CB8AC3E}">
        <p14:creationId xmlns:p14="http://schemas.microsoft.com/office/powerpoint/2010/main" val="30904566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6120" y="950656"/>
            <a:ext cx="8110389" cy="1080938"/>
          </a:xfrm>
        </p:spPr>
        <p:txBody>
          <a:bodyPr>
            <a:normAutofit fontScale="90000"/>
          </a:bodyPr>
          <a:lstStyle/>
          <a:p>
            <a:r>
              <a:rPr lang="en-US" altLang="en-US" sz="4000" cap="all" dirty="0"/>
              <a:t>The Rise of the </a:t>
            </a:r>
            <a:r>
              <a:rPr lang="en-US" altLang="en-US" sz="4000" cap="all" dirty="0" smtClean="0"/>
              <a:t>AMERICAN </a:t>
            </a:r>
            <a:r>
              <a:rPr lang="en-US" altLang="en-US" sz="4000" cap="all" dirty="0"/>
              <a:t>EMPIRE</a:t>
            </a:r>
            <a:r>
              <a:rPr lang="en-US" altLang="en-US" cap="all" dirty="0"/>
              <a:t/>
            </a:r>
            <a:br>
              <a:rPr lang="en-US" altLang="en-US" cap="all" dirty="0"/>
            </a:br>
            <a:endParaRPr lang="en-US" cap="all" dirty="0"/>
          </a:p>
        </p:txBody>
      </p:sp>
      <p:sp>
        <p:nvSpPr>
          <p:cNvPr id="3" name="Rectangle 2"/>
          <p:cNvSpPr/>
          <p:nvPr/>
        </p:nvSpPr>
        <p:spPr>
          <a:xfrm>
            <a:off x="193572" y="5722873"/>
            <a:ext cx="4154347" cy="954107"/>
          </a:xfrm>
          <a:prstGeom prst="rect">
            <a:avLst/>
          </a:prstGeom>
        </p:spPr>
        <p:txBody>
          <a:bodyPr wrap="square">
            <a:spAutoFit/>
          </a:bodyPr>
          <a:lstStyle/>
          <a:p>
            <a:pPr algn="ctr"/>
            <a:r>
              <a:rPr lang="en-US" altLang="en-US" sz="2800" dirty="0"/>
              <a:t>“OUR NASCENT EMPIRE”</a:t>
            </a:r>
          </a:p>
          <a:p>
            <a:pPr algn="ctr"/>
            <a:r>
              <a:rPr lang="en-US" altLang="en-US" sz="2800" dirty="0"/>
              <a:t>George Washington</a:t>
            </a:r>
          </a:p>
        </p:txBody>
      </p:sp>
      <p:sp>
        <p:nvSpPr>
          <p:cNvPr id="4" name="Rectangle 3"/>
          <p:cNvSpPr/>
          <p:nvPr/>
        </p:nvSpPr>
        <p:spPr>
          <a:xfrm>
            <a:off x="4433098" y="5722874"/>
            <a:ext cx="6096000" cy="954107"/>
          </a:xfrm>
          <a:prstGeom prst="rect">
            <a:avLst/>
          </a:prstGeom>
        </p:spPr>
        <p:txBody>
          <a:bodyPr>
            <a:spAutoFit/>
          </a:bodyPr>
          <a:lstStyle/>
          <a:p>
            <a:pPr algn="ctr"/>
            <a:r>
              <a:rPr lang="en-US" altLang="en-US" sz="2800" cap="all" dirty="0"/>
              <a:t>“This Our Wide Spreading Empire”</a:t>
            </a:r>
          </a:p>
          <a:p>
            <a:pPr algn="ctr"/>
            <a:r>
              <a:rPr lang="en-US" altLang="en-US" sz="2800" cap="all" dirty="0"/>
              <a:t>Chief Justice John Marshall</a:t>
            </a:r>
          </a:p>
        </p:txBody>
      </p:sp>
      <p:pic>
        <p:nvPicPr>
          <p:cNvPr id="2050" name="Picture 2" descr="Gilbert Stuart Williamstown Portrait of George Washingt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570" y="2031595"/>
            <a:ext cx="2929407" cy="35685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John Marshall by Henry Inman, 18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3771" y="2154323"/>
            <a:ext cx="2776853" cy="3445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2858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teve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344" y="0"/>
            <a:ext cx="77530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31594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2732" y="1365161"/>
            <a:ext cx="9285668" cy="3539430"/>
          </a:xfrm>
          <a:prstGeom prst="rect">
            <a:avLst/>
          </a:prstGeom>
          <a:noFill/>
        </p:spPr>
        <p:txBody>
          <a:bodyPr wrap="square" rtlCol="0">
            <a:spAutoFit/>
          </a:bodyPr>
          <a:lstStyle/>
          <a:p>
            <a:r>
              <a:rPr lang="en-US" sz="3200" dirty="0" smtClean="0"/>
              <a:t>The Northwest Ordinance (1787)</a:t>
            </a:r>
          </a:p>
          <a:p>
            <a:endParaRPr lang="en-US" sz="3200" dirty="0" smtClean="0"/>
          </a:p>
          <a:p>
            <a:r>
              <a:rPr lang="en-US" sz="3200" dirty="0" smtClean="0"/>
              <a:t>“The utmost good faith shall always be observed toward the Indian, and in his property, rights, and liberty” had never been invaded, or disturbed </a:t>
            </a:r>
            <a:endParaRPr lang="en-US" sz="3200" dirty="0"/>
          </a:p>
          <a:p>
            <a:endParaRPr lang="en-US" sz="3200" dirty="0"/>
          </a:p>
        </p:txBody>
      </p:sp>
    </p:spTree>
    <p:extLst>
      <p:ext uri="{BB962C8B-B14F-4D97-AF65-F5344CB8AC3E}">
        <p14:creationId xmlns:p14="http://schemas.microsoft.com/office/powerpoint/2010/main" val="277509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0761" y="386366"/>
            <a:ext cx="9852338" cy="7017306"/>
          </a:xfrm>
          <a:prstGeom prst="rect">
            <a:avLst/>
          </a:prstGeom>
          <a:noFill/>
        </p:spPr>
        <p:txBody>
          <a:bodyPr wrap="square" rtlCol="0">
            <a:spAutoFit/>
          </a:bodyPr>
          <a:lstStyle/>
          <a:p>
            <a:r>
              <a:rPr lang="en-US" sz="2800" b="1" dirty="0"/>
              <a:t>Dakota Territorial Act</a:t>
            </a:r>
          </a:p>
          <a:p>
            <a:r>
              <a:rPr lang="en-US" sz="2800" dirty="0"/>
              <a:t> </a:t>
            </a:r>
          </a:p>
          <a:p>
            <a:r>
              <a:rPr lang="en-US" sz="2400" dirty="0"/>
              <a:t>Chapter LXXXVI.—</a:t>
            </a:r>
            <a:r>
              <a:rPr lang="en-US" sz="2400" i="1" dirty="0"/>
              <a:t>An Act to provide a temporary Government for the Territory of Dakota, and to create the Office of Surveyor General therein</a:t>
            </a:r>
            <a:r>
              <a:rPr lang="en-US" sz="2400" dirty="0"/>
              <a:t>.</a:t>
            </a:r>
          </a:p>
          <a:p>
            <a:r>
              <a:rPr lang="en-US" sz="2400" dirty="0"/>
              <a:t> </a:t>
            </a:r>
          </a:p>
          <a:p>
            <a:r>
              <a:rPr lang="en-US" sz="2400" i="1" dirty="0" smtClean="0"/>
              <a:t>“Provided</a:t>
            </a:r>
            <a:r>
              <a:rPr lang="en-US" sz="2400" dirty="0"/>
              <a:t>, That nothing in this act contained shall be construed to impair the rights of person or property now pertaining to the Indians in said Territory, so long as such rights shall remain unextinguished by treaty between the United States and such Indians, or to include any territory which, by treaty with any Indian tribe, is not, without the consent of said tribe, to be included within the territorial limits or jurisdiction of any State or Territory; but all such territory shall be excepted out of the boundaries and constitute no part of the Territory of Dakota, until said tribe shall signify their assent to the President of the United </a:t>
            </a:r>
            <a:r>
              <a:rPr lang="en-US" sz="3200" dirty="0"/>
              <a:t>States </a:t>
            </a:r>
            <a:r>
              <a:rPr lang="en-US" sz="2800" dirty="0"/>
              <a:t>to be </a:t>
            </a:r>
            <a:r>
              <a:rPr lang="en-US" sz="2400" dirty="0"/>
              <a:t>included in said </a:t>
            </a:r>
            <a:r>
              <a:rPr lang="en-US" sz="2400" dirty="0" smtClean="0"/>
              <a:t>Territory</a:t>
            </a:r>
            <a:r>
              <a:rPr lang="en-US" sz="2400" dirty="0"/>
              <a:t> </a:t>
            </a:r>
            <a:r>
              <a:rPr lang="en-US" sz="2400" dirty="0" smtClean="0"/>
              <a:t>. . .”</a:t>
            </a:r>
            <a:endParaRPr lang="en-US" sz="2400" dirty="0"/>
          </a:p>
          <a:p>
            <a:r>
              <a:rPr lang="en-US" sz="3200" dirty="0"/>
              <a:t> </a:t>
            </a:r>
          </a:p>
          <a:p>
            <a:endParaRPr lang="en-US" dirty="0"/>
          </a:p>
        </p:txBody>
      </p:sp>
    </p:spTree>
    <p:extLst>
      <p:ext uri="{BB962C8B-B14F-4D97-AF65-F5344CB8AC3E}">
        <p14:creationId xmlns:p14="http://schemas.microsoft.com/office/powerpoint/2010/main" val="2617088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1002030" y="5562600"/>
            <a:ext cx="898779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dirty="0"/>
              <a:t>  </a:t>
            </a:r>
            <a:r>
              <a:rPr lang="en-US" altLang="en-US" sz="3600" dirty="0"/>
              <a:t>BIRGIL KILLS STRAIGHT  </a:t>
            </a:r>
            <a:r>
              <a:rPr lang="en-US" altLang="en-US" sz="3600" dirty="0" smtClean="0"/>
              <a:t>(middle)</a:t>
            </a:r>
          </a:p>
          <a:p>
            <a:pPr algn="ctr"/>
            <a:r>
              <a:rPr lang="en-US" altLang="en-US" sz="3600" dirty="0" smtClean="0"/>
              <a:t>WOUNDED </a:t>
            </a:r>
            <a:r>
              <a:rPr lang="en-US" altLang="en-US" sz="3600" dirty="0"/>
              <a:t>KNEE </a:t>
            </a:r>
            <a:r>
              <a:rPr lang="en-US" altLang="en-US" sz="3600" dirty="0" smtClean="0"/>
              <a:t>MEMORIAL RIDE</a:t>
            </a:r>
            <a:endParaRPr lang="en-US" altLang="en-US" sz="3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6405" y="261824"/>
            <a:ext cx="7559040" cy="5300776"/>
          </a:xfrm>
          <a:prstGeom prst="rect">
            <a:avLst/>
          </a:prstGeom>
        </p:spPr>
      </p:pic>
    </p:spTree>
    <p:extLst>
      <p:ext uri="{BB962C8B-B14F-4D97-AF65-F5344CB8AC3E}">
        <p14:creationId xmlns:p14="http://schemas.microsoft.com/office/powerpoint/2010/main" val="42488960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6670" y="592427"/>
            <a:ext cx="9787944" cy="5539978"/>
          </a:xfrm>
          <a:prstGeom prst="rect">
            <a:avLst/>
          </a:prstGeom>
          <a:noFill/>
        </p:spPr>
        <p:txBody>
          <a:bodyPr wrap="square" rtlCol="0">
            <a:spAutoFit/>
          </a:bodyPr>
          <a:lstStyle/>
          <a:p>
            <a:r>
              <a:rPr lang="en-US" sz="2400" dirty="0"/>
              <a:t>or to affect the authority of the government of the United States to make any regulations respecting such Indians, their lands, property, or other rights, by treaty, law, or otherwise, which it would have been competent for the government to make if this act had never passed: </a:t>
            </a:r>
            <a:r>
              <a:rPr lang="en-US" sz="2400" i="1" dirty="0"/>
              <a:t>Provided further</a:t>
            </a:r>
            <a:r>
              <a:rPr lang="en-US" sz="2400" dirty="0"/>
              <a:t>, That nothing in this act contained shall be construed to inhibit the government of the United States from dividing said Territory into two or more Territories, in such manner and at such times as Congress shall deem convenient and proper, or from attaching any portion thereof to any other Territory or State.</a:t>
            </a:r>
          </a:p>
          <a:p>
            <a:r>
              <a:rPr lang="en-US" sz="2400" dirty="0"/>
              <a:t> </a:t>
            </a:r>
          </a:p>
          <a:p>
            <a:r>
              <a:rPr lang="en-US" sz="2400" dirty="0"/>
              <a:t>Source: THIRTY-SIXTH CONGRESS. </a:t>
            </a:r>
            <a:r>
              <a:rPr lang="en-US" sz="2400" dirty="0" err="1"/>
              <a:t>Sess.II</a:t>
            </a:r>
            <a:r>
              <a:rPr lang="en-US" sz="2400" dirty="0"/>
              <a:t>. CH. 85. 1861. Chapter LXXXVI. </a:t>
            </a:r>
            <a:r>
              <a:rPr lang="en-US" sz="2400" dirty="0" smtClean="0"/>
              <a:t>(</a:t>
            </a:r>
            <a:r>
              <a:rPr lang="en-US" sz="2400" dirty="0"/>
              <a:t>The Statutes at Large, Treaties, and Proclamations of the United States of America, from December 5, 1859, to March 3, 1863., Ed. George P. Sanger, Boston: Little, Brown and Company, 1863)</a:t>
            </a:r>
          </a:p>
          <a:p>
            <a:endParaRPr lang="en-US" dirty="0"/>
          </a:p>
        </p:txBody>
      </p:sp>
    </p:spTree>
    <p:extLst>
      <p:ext uri="{BB962C8B-B14F-4D97-AF65-F5344CB8AC3E}">
        <p14:creationId xmlns:p14="http://schemas.microsoft.com/office/powerpoint/2010/main" val="30869016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1673" y="-25758"/>
            <a:ext cx="8796271" cy="3924151"/>
          </a:xfrm>
          <a:prstGeom prst="rect">
            <a:avLst/>
          </a:prstGeom>
          <a:noFill/>
        </p:spPr>
        <p:txBody>
          <a:bodyPr wrap="square" rtlCol="0">
            <a:spAutoFit/>
          </a:bodyPr>
          <a:lstStyle/>
          <a:p>
            <a:r>
              <a:rPr lang="en-US" sz="4000" b="1" dirty="0" smtClean="0">
                <a:solidFill>
                  <a:schemeClr val="bg1"/>
                </a:solidFill>
              </a:rPr>
              <a:t>“GOVERNMENT”</a:t>
            </a:r>
            <a:r>
              <a:rPr lang="en-US" sz="4000" dirty="0" smtClean="0"/>
              <a:t> = </a:t>
            </a:r>
            <a:r>
              <a:rPr lang="en-US" sz="4000" dirty="0" smtClean="0">
                <a:solidFill>
                  <a:schemeClr val="bg1"/>
                </a:solidFill>
              </a:rPr>
              <a:t>“</a:t>
            </a:r>
            <a:r>
              <a:rPr lang="en-US" sz="4000" b="1" dirty="0" smtClean="0">
                <a:solidFill>
                  <a:schemeClr val="bg1"/>
                </a:solidFill>
              </a:rPr>
              <a:t>DOMINATION”</a:t>
            </a:r>
          </a:p>
          <a:p>
            <a:endParaRPr lang="en-US" sz="900" b="1" dirty="0"/>
          </a:p>
          <a:p>
            <a:r>
              <a:rPr lang="en-US" sz="4000" dirty="0" smtClean="0"/>
              <a:t>In the Latin language, the English word “</a:t>
            </a:r>
            <a:r>
              <a:rPr lang="en-US" sz="4000" b="1" dirty="0" smtClean="0">
                <a:solidFill>
                  <a:schemeClr val="bg1"/>
                </a:solidFill>
              </a:rPr>
              <a:t>government</a:t>
            </a:r>
            <a:r>
              <a:rPr lang="en-US" sz="4000" dirty="0" smtClean="0"/>
              <a:t>” is written as “</a:t>
            </a:r>
            <a:r>
              <a:rPr lang="en-US" sz="4000" b="1" dirty="0" smtClean="0">
                <a:solidFill>
                  <a:schemeClr val="bg1"/>
                </a:solidFill>
              </a:rPr>
              <a:t>domination</a:t>
            </a:r>
            <a:r>
              <a:rPr lang="en-US" sz="4000" dirty="0" smtClean="0"/>
              <a:t>.” Capitol </a:t>
            </a:r>
            <a:r>
              <a:rPr lang="en-US" sz="4000" b="1" dirty="0" smtClean="0">
                <a:solidFill>
                  <a:schemeClr val="bg1"/>
                </a:solidFill>
              </a:rPr>
              <a:t>Dome </a:t>
            </a:r>
          </a:p>
          <a:p>
            <a:endParaRPr lang="en-US" sz="4000" dirty="0" smtClean="0"/>
          </a:p>
          <a:p>
            <a:endParaRPr lang="en-US" sz="4000" dirty="0"/>
          </a:p>
        </p:txBody>
      </p:sp>
      <p:pic>
        <p:nvPicPr>
          <p:cNvPr id="4" name="Picture 3"/>
          <p:cNvPicPr>
            <a:picLocks noChangeAspect="1"/>
          </p:cNvPicPr>
          <p:nvPr/>
        </p:nvPicPr>
        <p:blipFill>
          <a:blip r:embed="rId2"/>
          <a:stretch>
            <a:fillRect/>
          </a:stretch>
        </p:blipFill>
        <p:spPr>
          <a:xfrm>
            <a:off x="1378038" y="3002921"/>
            <a:ext cx="6478075" cy="2934240"/>
          </a:xfrm>
          <a:prstGeom prst="rect">
            <a:avLst/>
          </a:prstGeom>
        </p:spPr>
      </p:pic>
      <p:pic>
        <p:nvPicPr>
          <p:cNvPr id="5" name="Picture 4"/>
          <p:cNvPicPr>
            <a:picLocks noChangeAspect="1"/>
          </p:cNvPicPr>
          <p:nvPr/>
        </p:nvPicPr>
        <p:blipFill>
          <a:blip r:embed="rId2"/>
          <a:stretch>
            <a:fillRect/>
          </a:stretch>
        </p:blipFill>
        <p:spPr>
          <a:xfrm>
            <a:off x="1755272" y="2883656"/>
            <a:ext cx="7607669" cy="2511473"/>
          </a:xfrm>
          <a:prstGeom prst="rect">
            <a:avLst/>
          </a:prstGeom>
        </p:spPr>
      </p:pic>
      <p:sp>
        <p:nvSpPr>
          <p:cNvPr id="6" name="TextBox 5"/>
          <p:cNvSpPr txBox="1"/>
          <p:nvPr/>
        </p:nvSpPr>
        <p:spPr>
          <a:xfrm>
            <a:off x="656823" y="3002921"/>
            <a:ext cx="9504608" cy="3855079"/>
          </a:xfrm>
          <a:prstGeom prst="rect">
            <a:avLst/>
          </a:prstGeom>
          <a:noFill/>
        </p:spPr>
        <p:txBody>
          <a:bodyPr wrap="square" rtlCol="0">
            <a:spAutoFit/>
          </a:bodyPr>
          <a:lstStyle/>
          <a:p>
            <a:endParaRPr lang="en-US" dirty="0"/>
          </a:p>
        </p:txBody>
      </p:sp>
      <p:pic>
        <p:nvPicPr>
          <p:cNvPr id="7" name="Picture 6"/>
          <p:cNvPicPr>
            <a:picLocks noChangeAspect="1"/>
          </p:cNvPicPr>
          <p:nvPr/>
        </p:nvPicPr>
        <p:blipFill>
          <a:blip r:embed="rId3"/>
          <a:stretch>
            <a:fillRect/>
          </a:stretch>
        </p:blipFill>
        <p:spPr>
          <a:xfrm>
            <a:off x="1094705" y="2803931"/>
            <a:ext cx="7598534" cy="2623628"/>
          </a:xfrm>
          <a:prstGeom prst="rect">
            <a:avLst/>
          </a:prstGeom>
        </p:spPr>
      </p:pic>
      <p:sp>
        <p:nvSpPr>
          <p:cNvPr id="9" name="TextBox 8"/>
          <p:cNvSpPr txBox="1"/>
          <p:nvPr/>
        </p:nvSpPr>
        <p:spPr>
          <a:xfrm>
            <a:off x="991673" y="5653825"/>
            <a:ext cx="8641724" cy="1323439"/>
          </a:xfrm>
          <a:prstGeom prst="rect">
            <a:avLst/>
          </a:prstGeom>
          <a:noFill/>
        </p:spPr>
        <p:txBody>
          <a:bodyPr wrap="square" rtlCol="0">
            <a:spAutoFit/>
          </a:bodyPr>
          <a:lstStyle/>
          <a:p>
            <a:r>
              <a:rPr lang="en-US" sz="4000" dirty="0" smtClean="0"/>
              <a:t>The System of Domination Called   			        “South Dakota”</a:t>
            </a:r>
            <a:endParaRPr lang="en-US" sz="4000" dirty="0"/>
          </a:p>
        </p:txBody>
      </p:sp>
    </p:spTree>
    <p:extLst>
      <p:ext uri="{BB962C8B-B14F-4D97-AF65-F5344CB8AC3E}">
        <p14:creationId xmlns:p14="http://schemas.microsoft.com/office/powerpoint/2010/main" val="26116198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0462" y="824248"/>
            <a:ext cx="8680361" cy="5164428"/>
          </a:xfrm>
          <a:prstGeom prst="rect">
            <a:avLst/>
          </a:prstGeom>
          <a:noFill/>
        </p:spPr>
        <p:txBody>
          <a:bodyPr wrap="square" rtlCol="0">
            <a:spAutoFit/>
          </a:bodyPr>
          <a:lstStyle/>
          <a:p>
            <a:endParaRPr lang="en-US"/>
          </a:p>
        </p:txBody>
      </p:sp>
      <p:sp>
        <p:nvSpPr>
          <p:cNvPr id="4" name="TextBox 3"/>
          <p:cNvSpPr txBox="1"/>
          <p:nvPr/>
        </p:nvSpPr>
        <p:spPr>
          <a:xfrm>
            <a:off x="1" y="5988676"/>
            <a:ext cx="11694016" cy="646331"/>
          </a:xfrm>
          <a:prstGeom prst="rect">
            <a:avLst/>
          </a:prstGeom>
          <a:noFill/>
        </p:spPr>
        <p:txBody>
          <a:bodyPr wrap="square" rtlCol="0">
            <a:spAutoFit/>
          </a:bodyPr>
          <a:lstStyle/>
          <a:p>
            <a:r>
              <a:rPr lang="en-US" sz="3600" dirty="0" smtClean="0"/>
              <a:t>  Claiming and Chaining the Lands of Original Nations</a:t>
            </a:r>
            <a:endParaRPr lang="en-US" sz="3600" dirty="0"/>
          </a:p>
        </p:txBody>
      </p:sp>
      <p:pic>
        <p:nvPicPr>
          <p:cNvPr id="6" name="Picture 5"/>
          <p:cNvPicPr>
            <a:picLocks noChangeAspect="1"/>
          </p:cNvPicPr>
          <p:nvPr/>
        </p:nvPicPr>
        <p:blipFill>
          <a:blip r:embed="rId2"/>
          <a:stretch>
            <a:fillRect/>
          </a:stretch>
        </p:blipFill>
        <p:spPr>
          <a:xfrm>
            <a:off x="732345" y="437882"/>
            <a:ext cx="9686664" cy="5533371"/>
          </a:xfrm>
          <a:prstGeom prst="rect">
            <a:avLst/>
          </a:prstGeom>
        </p:spPr>
      </p:pic>
      <p:pic>
        <p:nvPicPr>
          <p:cNvPr id="7" name="Picture 6"/>
          <p:cNvPicPr>
            <a:picLocks noChangeAspect="1"/>
          </p:cNvPicPr>
          <p:nvPr/>
        </p:nvPicPr>
        <p:blipFill>
          <a:blip r:embed="rId2"/>
          <a:stretch>
            <a:fillRect/>
          </a:stretch>
        </p:blipFill>
        <p:spPr>
          <a:xfrm>
            <a:off x="1395577" y="1090874"/>
            <a:ext cx="7500774" cy="4880378"/>
          </a:xfrm>
          <a:prstGeom prst="rect">
            <a:avLst/>
          </a:prstGeom>
        </p:spPr>
      </p:pic>
      <p:pic>
        <p:nvPicPr>
          <p:cNvPr id="8" name="Picture 7"/>
          <p:cNvPicPr>
            <a:picLocks noChangeAspect="1"/>
          </p:cNvPicPr>
          <p:nvPr/>
        </p:nvPicPr>
        <p:blipFill>
          <a:blip r:embed="rId3"/>
          <a:stretch>
            <a:fillRect/>
          </a:stretch>
        </p:blipFill>
        <p:spPr>
          <a:xfrm>
            <a:off x="1275009" y="-11901"/>
            <a:ext cx="7621342" cy="5845621"/>
          </a:xfrm>
          <a:prstGeom prst="rect">
            <a:avLst/>
          </a:prstGeom>
        </p:spPr>
      </p:pic>
      <p:sp>
        <p:nvSpPr>
          <p:cNvPr id="9" name="TextBox 8"/>
          <p:cNvSpPr txBox="1"/>
          <p:nvPr/>
        </p:nvSpPr>
        <p:spPr>
          <a:xfrm>
            <a:off x="8896351" y="2253803"/>
            <a:ext cx="2797666" cy="2062103"/>
          </a:xfrm>
          <a:prstGeom prst="rect">
            <a:avLst/>
          </a:prstGeom>
          <a:noFill/>
        </p:spPr>
        <p:txBody>
          <a:bodyPr wrap="square" rtlCol="0">
            <a:spAutoFit/>
          </a:bodyPr>
          <a:lstStyle/>
          <a:p>
            <a:r>
              <a:rPr lang="en-US" sz="3200" dirty="0" smtClean="0"/>
              <a:t>Rule = </a:t>
            </a:r>
            <a:r>
              <a:rPr lang="en-US" sz="3200" dirty="0" err="1" smtClean="0"/>
              <a:t>Dicio</a:t>
            </a:r>
            <a:endParaRPr lang="en-US" sz="3200" dirty="0" smtClean="0"/>
          </a:p>
          <a:p>
            <a:r>
              <a:rPr lang="en-US" sz="3200" dirty="0" smtClean="0"/>
              <a:t>Domination under Regulation</a:t>
            </a:r>
            <a:endParaRPr lang="en-US" sz="3200" dirty="0"/>
          </a:p>
        </p:txBody>
      </p:sp>
    </p:spTree>
    <p:extLst>
      <p:ext uri="{BB962C8B-B14F-4D97-AF65-F5344CB8AC3E}">
        <p14:creationId xmlns:p14="http://schemas.microsoft.com/office/powerpoint/2010/main" val="36219992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2732" y="579550"/>
            <a:ext cx="9517488" cy="5885645"/>
          </a:xfrm>
          <a:prstGeom prst="rect">
            <a:avLst/>
          </a:prstGeom>
          <a:noFill/>
        </p:spPr>
        <p:txBody>
          <a:bodyPr wrap="square" rtlCol="0">
            <a:spAutoFit/>
          </a:bodyPr>
          <a:lstStyle/>
          <a:p>
            <a:endParaRPr lang="en-US" dirty="0"/>
          </a:p>
        </p:txBody>
      </p:sp>
      <p:pic>
        <p:nvPicPr>
          <p:cNvPr id="3" name="Picture 2"/>
          <p:cNvPicPr>
            <a:picLocks noChangeAspect="1"/>
          </p:cNvPicPr>
          <p:nvPr/>
        </p:nvPicPr>
        <p:blipFill>
          <a:blip r:embed="rId2"/>
          <a:stretch>
            <a:fillRect/>
          </a:stretch>
        </p:blipFill>
        <p:spPr>
          <a:xfrm>
            <a:off x="772732" y="260066"/>
            <a:ext cx="8993745" cy="6359675"/>
          </a:xfrm>
          <a:prstGeom prst="rect">
            <a:avLst/>
          </a:prstGeom>
        </p:spPr>
      </p:pic>
    </p:spTree>
    <p:extLst>
      <p:ext uri="{BB962C8B-B14F-4D97-AF65-F5344CB8AC3E}">
        <p14:creationId xmlns:p14="http://schemas.microsoft.com/office/powerpoint/2010/main" val="4989372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0956" y="0"/>
            <a:ext cx="5430088" cy="6858000"/>
          </a:xfrm>
          <a:prstGeom prst="rect">
            <a:avLst/>
          </a:prstGeom>
        </p:spPr>
      </p:pic>
    </p:spTree>
    <p:extLst>
      <p:ext uri="{BB962C8B-B14F-4D97-AF65-F5344CB8AC3E}">
        <p14:creationId xmlns:p14="http://schemas.microsoft.com/office/powerpoint/2010/main" val="552431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29555" y="1519707"/>
            <a:ext cx="8461420" cy="4353060"/>
          </a:xfrm>
          <a:prstGeom prst="rect">
            <a:avLst/>
          </a:prstGeom>
          <a:noFill/>
        </p:spPr>
        <p:txBody>
          <a:bodyPr wrap="square" rtlCol="0">
            <a:spAutoFit/>
          </a:bodyPr>
          <a:lstStyle/>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851" y="250746"/>
            <a:ext cx="9427335" cy="5171021"/>
          </a:xfrm>
          <a:prstGeom prst="rect">
            <a:avLst/>
          </a:prstGeom>
        </p:spPr>
      </p:pic>
      <p:sp>
        <p:nvSpPr>
          <p:cNvPr id="8" name="TextBox 7"/>
          <p:cNvSpPr txBox="1"/>
          <p:nvPr/>
        </p:nvSpPr>
        <p:spPr>
          <a:xfrm>
            <a:off x="850006" y="5563673"/>
            <a:ext cx="9040969" cy="1077218"/>
          </a:xfrm>
          <a:prstGeom prst="rect">
            <a:avLst/>
          </a:prstGeom>
          <a:noFill/>
        </p:spPr>
        <p:txBody>
          <a:bodyPr wrap="square" rtlCol="0">
            <a:spAutoFit/>
          </a:bodyPr>
          <a:lstStyle/>
          <a:p>
            <a:r>
              <a:rPr lang="en-US" sz="3200" dirty="0" smtClean="0"/>
              <a:t>	THE WOUNDED KNEE MASSACRE -GENOCIDE</a:t>
            </a:r>
          </a:p>
          <a:p>
            <a:r>
              <a:rPr lang="en-US" sz="3200" dirty="0" smtClean="0"/>
              <a:t> 	      DOMINATION AND DEHUMANIZATION </a:t>
            </a:r>
            <a:endParaRPr lang="en-US" sz="3200" dirty="0"/>
          </a:p>
        </p:txBody>
      </p:sp>
    </p:spTree>
    <p:extLst>
      <p:ext uri="{BB962C8B-B14F-4D97-AF65-F5344CB8AC3E}">
        <p14:creationId xmlns:p14="http://schemas.microsoft.com/office/powerpoint/2010/main" val="4912306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560676" cy="6858000"/>
          </a:xfrm>
          <a:prstGeom prst="rect">
            <a:avLst/>
          </a:prstGeom>
        </p:spPr>
      </p:pic>
    </p:spTree>
    <p:extLst>
      <p:ext uri="{BB962C8B-B14F-4D97-AF65-F5344CB8AC3E}">
        <p14:creationId xmlns:p14="http://schemas.microsoft.com/office/powerpoint/2010/main" val="34032900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8928" y="311728"/>
            <a:ext cx="9351818" cy="6617196"/>
          </a:xfrm>
          <a:prstGeom prst="rect">
            <a:avLst/>
          </a:prstGeom>
        </p:spPr>
        <p:txBody>
          <a:bodyPr wrap="square">
            <a:spAutoFit/>
          </a:bodyPr>
          <a:lstStyle/>
          <a:p>
            <a:pPr algn="ctr">
              <a:spcBef>
                <a:spcPct val="0"/>
              </a:spcBef>
              <a:buFontTx/>
              <a:buNone/>
            </a:pPr>
            <a:r>
              <a:rPr lang="en-US" altLang="en-US" sz="4000" b="1" dirty="0">
                <a:solidFill>
                  <a:schemeClr val="bg1"/>
                </a:solidFill>
              </a:rPr>
              <a:t>From Judge Warren </a:t>
            </a:r>
            <a:r>
              <a:rPr lang="en-US" altLang="en-US" sz="4000" b="1" dirty="0" smtClean="0">
                <a:solidFill>
                  <a:schemeClr val="bg1"/>
                </a:solidFill>
              </a:rPr>
              <a:t>Urbom’s</a:t>
            </a:r>
            <a:r>
              <a:rPr lang="en-US" altLang="en-US" sz="4000" b="1" dirty="0">
                <a:solidFill>
                  <a:schemeClr val="bg1"/>
                </a:solidFill>
              </a:rPr>
              <a:t> </a:t>
            </a:r>
            <a:r>
              <a:rPr lang="en-US" altLang="en-US" sz="4000" b="1" dirty="0" smtClean="0">
                <a:solidFill>
                  <a:schemeClr val="bg1"/>
                </a:solidFill>
              </a:rPr>
              <a:t>Memorandum </a:t>
            </a:r>
            <a:r>
              <a:rPr lang="en-US" altLang="en-US" sz="4000" b="1" dirty="0">
                <a:solidFill>
                  <a:schemeClr val="bg1"/>
                </a:solidFill>
              </a:rPr>
              <a:t>in </a:t>
            </a:r>
            <a:r>
              <a:rPr lang="en-US" altLang="en-US" sz="4000" b="1" dirty="0" smtClean="0">
                <a:solidFill>
                  <a:schemeClr val="bg1"/>
                </a:solidFill>
              </a:rPr>
              <a:t>U.S</a:t>
            </a:r>
            <a:r>
              <a:rPr lang="en-US" altLang="en-US" sz="4000" b="1" dirty="0">
                <a:solidFill>
                  <a:schemeClr val="bg1"/>
                </a:solidFill>
              </a:rPr>
              <a:t>. v. Consolidated Wounded Knee </a:t>
            </a:r>
            <a:r>
              <a:rPr lang="en-US" altLang="en-US" sz="4000" b="1" dirty="0" smtClean="0">
                <a:solidFill>
                  <a:schemeClr val="bg1"/>
                </a:solidFill>
              </a:rPr>
              <a:t>Cases (1975)</a:t>
            </a:r>
            <a:endParaRPr lang="en-US" altLang="en-US" sz="4000" b="1" dirty="0">
              <a:solidFill>
                <a:schemeClr val="bg1"/>
              </a:solidFill>
            </a:endParaRPr>
          </a:p>
          <a:p>
            <a:pPr algn="ctr">
              <a:spcBef>
                <a:spcPct val="0"/>
              </a:spcBef>
              <a:buFontTx/>
              <a:buNone/>
            </a:pPr>
            <a:endParaRPr lang="en-US" altLang="en-US" sz="2400" b="1" dirty="0"/>
          </a:p>
          <a:p>
            <a:pPr algn="ctr">
              <a:spcBef>
                <a:spcPct val="0"/>
              </a:spcBef>
              <a:buFontTx/>
              <a:buNone/>
            </a:pPr>
            <a:r>
              <a:rPr lang="en-US" altLang="en-US" sz="3200" b="1" dirty="0"/>
              <a:t>“…official policy of the United States until at least the late 19</a:t>
            </a:r>
            <a:r>
              <a:rPr lang="en-US" altLang="en-US" sz="3200" b="1" baseline="30000" dirty="0"/>
              <a:t>th</a:t>
            </a:r>
            <a:r>
              <a:rPr lang="en-US" altLang="en-US" sz="3200" b="1" dirty="0"/>
              <a:t> century was impelled by a resolute will to control </a:t>
            </a:r>
            <a:r>
              <a:rPr lang="en-US" altLang="en-US" sz="3200" b="1" dirty="0" smtClean="0"/>
              <a:t>[</a:t>
            </a:r>
            <a:r>
              <a:rPr lang="en-US" altLang="en-US" sz="3200" b="1" dirty="0" smtClean="0">
                <a:solidFill>
                  <a:schemeClr val="bg1"/>
                </a:solidFill>
              </a:rPr>
              <a:t>Dominate</a:t>
            </a:r>
            <a:r>
              <a:rPr lang="en-US" altLang="en-US" sz="3200" b="1" dirty="0" smtClean="0"/>
              <a:t>] substantial </a:t>
            </a:r>
            <a:r>
              <a:rPr lang="en-US" altLang="en-US" sz="3200" b="1" dirty="0"/>
              <a:t>territory for its westward moving people. Whatever obstructed the </a:t>
            </a:r>
            <a:r>
              <a:rPr lang="en-US" altLang="en-US" sz="3200" b="1" dirty="0" smtClean="0"/>
              <a:t>movement [</a:t>
            </a:r>
            <a:r>
              <a:rPr lang="en-US" altLang="en-US" sz="3200" b="1" dirty="0" smtClean="0">
                <a:solidFill>
                  <a:schemeClr val="bg1"/>
                </a:solidFill>
              </a:rPr>
              <a:t>of US Domination</a:t>
            </a:r>
            <a:r>
              <a:rPr lang="en-US" altLang="en-US" sz="3200" b="1" dirty="0" smtClean="0"/>
              <a:t>], </a:t>
            </a:r>
            <a:r>
              <a:rPr lang="en-US" altLang="en-US" sz="3200" b="1" dirty="0"/>
              <a:t>including the Indians, was to be and was shoved aside,</a:t>
            </a:r>
            <a:r>
              <a:rPr lang="en-US" altLang="en-US" sz="4000" b="1" dirty="0"/>
              <a:t> </a:t>
            </a:r>
            <a:r>
              <a:rPr lang="en-US" altLang="en-US" sz="3200" b="1" dirty="0">
                <a:solidFill>
                  <a:schemeClr val="bg1"/>
                </a:solidFill>
              </a:rPr>
              <a:t>dominated</a:t>
            </a:r>
            <a:r>
              <a:rPr lang="en-US" altLang="en-US" sz="3200" b="1" dirty="0"/>
              <a:t> or destroyed</a:t>
            </a:r>
            <a:r>
              <a:rPr lang="en-US" altLang="en-US" sz="3200" b="1" dirty="0" smtClean="0"/>
              <a:t>.”</a:t>
            </a:r>
            <a:endParaRPr lang="en-US" altLang="en-US" sz="3200" b="1" dirty="0"/>
          </a:p>
        </p:txBody>
      </p:sp>
    </p:spTree>
    <p:extLst>
      <p:ext uri="{BB962C8B-B14F-4D97-AF65-F5344CB8AC3E}">
        <p14:creationId xmlns:p14="http://schemas.microsoft.com/office/powerpoint/2010/main" val="20835482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2580" y="862884"/>
            <a:ext cx="9684913" cy="5355312"/>
          </a:xfrm>
          <a:prstGeom prst="rect">
            <a:avLst/>
          </a:prstGeom>
          <a:noFill/>
        </p:spPr>
        <p:txBody>
          <a:bodyPr wrap="square" rtlCol="0">
            <a:spAutoFit/>
          </a:bodyPr>
          <a:lstStyle/>
          <a:p>
            <a:r>
              <a:rPr lang="en-US" altLang="en-US" sz="3600" b="1" dirty="0" smtClean="0">
                <a:solidFill>
                  <a:schemeClr val="bg1"/>
                </a:solidFill>
              </a:rPr>
              <a:t>Judge Urbom </a:t>
            </a:r>
            <a:r>
              <a:rPr lang="en-US" altLang="en-US" sz="3600" b="1" dirty="0" smtClean="0"/>
              <a:t>(cont.): “Wars</a:t>
            </a:r>
            <a:r>
              <a:rPr lang="en-US" altLang="en-US" sz="3600" b="1" dirty="0"/>
              <a:t>, disease, treaties pocked with duplicity, and decimation of the buffalo by whites drove the Sioux to reservations, shriveled their population and disemboweled their corporate body. They were left a people unwillingly dependent in fact upon the United States</a:t>
            </a:r>
            <a:r>
              <a:rPr lang="en-US" altLang="en-US" sz="3600" b="1" dirty="0" smtClean="0"/>
              <a:t>.” (</a:t>
            </a:r>
            <a:r>
              <a:rPr lang="en-US" altLang="en-US" sz="3600" b="1" dirty="0">
                <a:solidFill>
                  <a:schemeClr val="bg1"/>
                </a:solidFill>
              </a:rPr>
              <a:t>F</a:t>
            </a:r>
            <a:r>
              <a:rPr lang="en-US" altLang="en-US" sz="3600" b="1" dirty="0" smtClean="0">
                <a:solidFill>
                  <a:schemeClr val="bg1"/>
                </a:solidFill>
              </a:rPr>
              <a:t>orced to live subject to the idea-system of US Domination</a:t>
            </a:r>
            <a:r>
              <a:rPr lang="en-US" altLang="en-US" sz="3600" b="1" dirty="0" smtClean="0"/>
              <a:t>) </a:t>
            </a:r>
            <a:endParaRPr lang="en-US" altLang="en-US" sz="3600" b="1" dirty="0"/>
          </a:p>
          <a:p>
            <a:endParaRPr lang="en-US" dirty="0"/>
          </a:p>
        </p:txBody>
      </p:sp>
    </p:spTree>
    <p:extLst>
      <p:ext uri="{BB962C8B-B14F-4D97-AF65-F5344CB8AC3E}">
        <p14:creationId xmlns:p14="http://schemas.microsoft.com/office/powerpoint/2010/main" val="34168420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26524" y="5164428"/>
            <a:ext cx="8091797" cy="1323439"/>
          </a:xfrm>
          <a:prstGeom prst="rect">
            <a:avLst/>
          </a:prstGeom>
        </p:spPr>
        <p:txBody>
          <a:bodyPr wrap="square">
            <a:spAutoFit/>
          </a:bodyPr>
          <a:lstStyle/>
          <a:p>
            <a:pPr algn="ctr"/>
            <a:r>
              <a:rPr lang="en-US" altLang="en-US" sz="4000" dirty="0"/>
              <a:t>Free </a:t>
            </a:r>
            <a:r>
              <a:rPr lang="en-US" altLang="en-US" sz="4000" dirty="0" smtClean="0"/>
              <a:t>and Independent of </a:t>
            </a:r>
            <a:r>
              <a:rPr lang="en-US" altLang="en-US" sz="4000" dirty="0"/>
              <a:t/>
            </a:r>
            <a:br>
              <a:rPr lang="en-US" altLang="en-US" sz="4000" dirty="0"/>
            </a:br>
            <a:r>
              <a:rPr lang="en-US" altLang="en-US" sz="4000" dirty="0" smtClean="0"/>
              <a:t>Domination</a:t>
            </a:r>
            <a:endParaRPr lang="en-US" sz="4000" dirty="0"/>
          </a:p>
        </p:txBody>
      </p:sp>
      <p:pic>
        <p:nvPicPr>
          <p:cNvPr id="11266" name="Picture 2" descr="Image result for native american mother and bab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9" y="525936"/>
            <a:ext cx="3061998" cy="43422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4327" y="525937"/>
            <a:ext cx="2846602" cy="4342277"/>
          </a:xfrm>
          <a:prstGeom prst="rect">
            <a:avLst/>
          </a:prstGeom>
        </p:spPr>
      </p:pic>
      <p:pic>
        <p:nvPicPr>
          <p:cNvPr id="1026" name="Picture 2" descr="Image result for native american village daily lif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6014" y="525936"/>
            <a:ext cx="6154407" cy="4342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8603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097643" y="856098"/>
            <a:ext cx="7732157" cy="1080938"/>
          </a:xfrm>
        </p:spPr>
        <p:txBody>
          <a:bodyPr>
            <a:normAutofit fontScale="90000"/>
          </a:bodyPr>
          <a:lstStyle/>
          <a:p>
            <a:pPr algn="ctr"/>
            <a:r>
              <a:rPr lang="en-US" altLang="en-US" b="1" dirty="0"/>
              <a:t>In 1992 The Indigenous Law Institute </a:t>
            </a:r>
            <a:br>
              <a:rPr lang="en-US" altLang="en-US" b="1" dirty="0"/>
            </a:br>
            <a:r>
              <a:rPr lang="en-US" altLang="en-US" b="1" dirty="0"/>
              <a:t>Began a Global Campaign </a:t>
            </a:r>
            <a:r>
              <a:rPr lang="en-US" altLang="en-US" dirty="0"/>
              <a:t/>
            </a:r>
            <a:br>
              <a:rPr lang="en-US" altLang="en-US" dirty="0"/>
            </a:br>
            <a:endParaRPr lang="en-US" dirty="0"/>
          </a:p>
        </p:txBody>
      </p:sp>
      <p:pic>
        <p:nvPicPr>
          <p:cNvPr id="15" name="Picture 4" descr="Photo of Birgil and Ste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242" y="2268993"/>
            <a:ext cx="4100409" cy="32363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lor photo of Birgil and Steve"/>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t="7693" b="7693"/>
          <a:stretch>
            <a:fillRect/>
          </a:stretch>
        </p:blipFill>
        <p:spPr bwMode="auto">
          <a:xfrm>
            <a:off x="5116572" y="2268993"/>
            <a:ext cx="4896108" cy="323805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91631" y="5657850"/>
            <a:ext cx="10024110" cy="1077218"/>
          </a:xfrm>
          <a:prstGeom prst="rect">
            <a:avLst/>
          </a:prstGeom>
          <a:noFill/>
        </p:spPr>
        <p:txBody>
          <a:bodyPr wrap="square" rtlCol="0">
            <a:spAutoFit/>
          </a:bodyPr>
          <a:lstStyle/>
          <a:p>
            <a:pPr algn="ctr">
              <a:spcBef>
                <a:spcPct val="0"/>
              </a:spcBef>
              <a:buFontTx/>
              <a:buNone/>
            </a:pPr>
            <a:r>
              <a:rPr lang="en-US" altLang="en-US" sz="3200" dirty="0"/>
              <a:t>Calling on Pope John Paul II </a:t>
            </a:r>
            <a:r>
              <a:rPr lang="en-US" altLang="en-US" sz="3200" dirty="0" smtClean="0"/>
              <a:t>to Revoke the Papal </a:t>
            </a:r>
            <a:r>
              <a:rPr lang="en-US" altLang="en-US" sz="3200" dirty="0"/>
              <a:t>Bull </a:t>
            </a:r>
            <a:r>
              <a:rPr lang="en-US" altLang="en-US" sz="3200" dirty="0" smtClean="0"/>
              <a:t>of May </a:t>
            </a:r>
            <a:r>
              <a:rPr lang="en-US" altLang="en-US" sz="3200" dirty="0"/>
              <a:t>4, </a:t>
            </a:r>
            <a:r>
              <a:rPr lang="en-US" altLang="en-US" sz="3200" dirty="0" smtClean="0"/>
              <a:t>1493</a:t>
            </a:r>
            <a:endParaRPr lang="en-US" altLang="en-US" sz="3200" dirty="0"/>
          </a:p>
        </p:txBody>
      </p:sp>
    </p:spTree>
    <p:extLst>
      <p:ext uri="{BB962C8B-B14F-4D97-AF65-F5344CB8AC3E}">
        <p14:creationId xmlns:p14="http://schemas.microsoft.com/office/powerpoint/2010/main" val="18472643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Steve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1070" y="247595"/>
            <a:ext cx="7547020" cy="5669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236372" y="5917129"/>
            <a:ext cx="7791718" cy="1077218"/>
          </a:xfrm>
          <a:prstGeom prst="rect">
            <a:avLst/>
          </a:prstGeom>
          <a:noFill/>
        </p:spPr>
        <p:txBody>
          <a:bodyPr wrap="square" rtlCol="0">
            <a:spAutoFit/>
          </a:bodyPr>
          <a:lstStyle/>
          <a:p>
            <a:pPr algn="ctr"/>
            <a:r>
              <a:rPr lang="en-US" sz="3200" dirty="0" smtClean="0"/>
              <a:t>TERRITORIES OF FREE AND INDEPENDENT ORIGINAL NATIONS</a:t>
            </a:r>
          </a:p>
        </p:txBody>
      </p:sp>
    </p:spTree>
    <p:extLst>
      <p:ext uri="{BB962C8B-B14F-4D97-AF65-F5344CB8AC3E}">
        <p14:creationId xmlns:p14="http://schemas.microsoft.com/office/powerpoint/2010/main" val="4716894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53070" y="1171977"/>
            <a:ext cx="4172624" cy="3600986"/>
          </a:xfrm>
          <a:prstGeom prst="rect">
            <a:avLst/>
          </a:prstGeom>
          <a:noFill/>
        </p:spPr>
        <p:txBody>
          <a:bodyPr wrap="square" rtlCol="0">
            <a:spAutoFit/>
          </a:bodyPr>
          <a:lstStyle/>
          <a:p>
            <a:pPr algn="ctr">
              <a:spcBef>
                <a:spcPct val="0"/>
              </a:spcBef>
              <a:buFontTx/>
              <a:buNone/>
            </a:pPr>
            <a:r>
              <a:rPr lang="en-US" altLang="en-US" sz="3800" b="1" dirty="0">
                <a:solidFill>
                  <a:schemeClr val="bg1"/>
                </a:solidFill>
              </a:rPr>
              <a:t>Our </a:t>
            </a:r>
            <a:r>
              <a:rPr lang="en-US" altLang="en-US" sz="3800" b="1" dirty="0" smtClean="0">
                <a:solidFill>
                  <a:schemeClr val="bg1"/>
                </a:solidFill>
              </a:rPr>
              <a:t>Original Nations </a:t>
            </a:r>
            <a:r>
              <a:rPr lang="en-US" altLang="en-US" sz="3800" b="1" dirty="0" smtClean="0"/>
              <a:t>- Living </a:t>
            </a:r>
            <a:r>
              <a:rPr lang="en-US" altLang="en-US" sz="3800" b="1" dirty="0"/>
              <a:t>Sacred Life </a:t>
            </a:r>
            <a:r>
              <a:rPr lang="en-US" altLang="en-US" sz="3800" b="1" dirty="0" smtClean="0"/>
              <a:t>Ways,</a:t>
            </a:r>
            <a:endParaRPr lang="en-US" altLang="en-US" sz="3800" b="1" dirty="0"/>
          </a:p>
          <a:p>
            <a:pPr algn="ctr">
              <a:spcBef>
                <a:spcPct val="0"/>
              </a:spcBef>
              <a:buFontTx/>
              <a:buNone/>
            </a:pPr>
            <a:r>
              <a:rPr lang="en-US" altLang="en-US" sz="3800" b="1" dirty="0"/>
              <a:t>Extending Back to the Beginning </a:t>
            </a:r>
            <a:r>
              <a:rPr lang="en-US" altLang="en-US" sz="3800" b="1" dirty="0" smtClean="0"/>
              <a:t>of Time </a:t>
            </a:r>
            <a:endParaRPr lang="en-US" altLang="en-US" sz="38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98487" y="1219518"/>
            <a:ext cx="5742940" cy="4307205"/>
          </a:xfrm>
          <a:prstGeom prst="rect">
            <a:avLst/>
          </a:prstGeom>
        </p:spPr>
      </p:pic>
    </p:spTree>
    <p:extLst>
      <p:ext uri="{BB962C8B-B14F-4D97-AF65-F5344CB8AC3E}">
        <p14:creationId xmlns:p14="http://schemas.microsoft.com/office/powerpoint/2010/main" val="19518164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189" y="837127"/>
            <a:ext cx="8886422" cy="5632311"/>
          </a:xfrm>
          <a:prstGeom prst="rect">
            <a:avLst/>
          </a:prstGeom>
          <a:noFill/>
        </p:spPr>
        <p:txBody>
          <a:bodyPr wrap="square" rtlCol="0">
            <a:spAutoFit/>
          </a:bodyPr>
          <a:lstStyle/>
          <a:p>
            <a:r>
              <a:rPr lang="en-US" sz="3600" b="1" dirty="0" smtClean="0">
                <a:solidFill>
                  <a:schemeClr val="bg1"/>
                </a:solidFill>
              </a:rPr>
              <a:t>Wolakota Way of Life</a:t>
            </a:r>
          </a:p>
          <a:p>
            <a:r>
              <a:rPr lang="en-US" sz="3600" dirty="0"/>
              <a:t>	</a:t>
            </a:r>
            <a:r>
              <a:rPr lang="en-US" sz="3600" dirty="0" smtClean="0"/>
              <a:t>Language, Culture, Spiritual Traditions</a:t>
            </a:r>
          </a:p>
          <a:p>
            <a:r>
              <a:rPr lang="en-US" sz="3600" dirty="0" smtClean="0"/>
              <a:t>Woope </a:t>
            </a:r>
          </a:p>
          <a:p>
            <a:r>
              <a:rPr lang="en-US" sz="3600" dirty="0" smtClean="0"/>
              <a:t>Seven Laws</a:t>
            </a:r>
          </a:p>
          <a:p>
            <a:r>
              <a:rPr lang="en-US" sz="3600" dirty="0" smtClean="0"/>
              <a:t>Seven Sacred Sites</a:t>
            </a:r>
          </a:p>
          <a:p>
            <a:r>
              <a:rPr lang="en-US" sz="3600" dirty="0" smtClean="0"/>
              <a:t>Seven Sacred Rites</a:t>
            </a:r>
          </a:p>
          <a:p>
            <a:r>
              <a:rPr lang="en-US" sz="3600" dirty="0" smtClean="0"/>
              <a:t>The Black Hills</a:t>
            </a:r>
          </a:p>
          <a:p>
            <a:r>
              <a:rPr lang="en-US" sz="3600" dirty="0" smtClean="0"/>
              <a:t>No corporeal punishment of children!</a:t>
            </a:r>
          </a:p>
          <a:p>
            <a:r>
              <a:rPr lang="en-US" sz="3600" dirty="0" smtClean="0"/>
              <a:t>No religious wars!</a:t>
            </a:r>
          </a:p>
          <a:p>
            <a:r>
              <a:rPr lang="en-US" sz="3600" dirty="0" smtClean="0"/>
              <a:t>No word in Lakota </a:t>
            </a:r>
            <a:r>
              <a:rPr lang="en-US" sz="3600" smtClean="0"/>
              <a:t>for Domination</a:t>
            </a:r>
            <a:endParaRPr lang="en-US" sz="3600" dirty="0" smtClean="0"/>
          </a:p>
        </p:txBody>
      </p:sp>
    </p:spTree>
    <p:extLst>
      <p:ext uri="{BB962C8B-B14F-4D97-AF65-F5344CB8AC3E}">
        <p14:creationId xmlns:p14="http://schemas.microsoft.com/office/powerpoint/2010/main" val="12771104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t>POPE NICHOLAS V </a:t>
            </a:r>
            <a:r>
              <a:rPr lang="en-US" altLang="en-US" dirty="0" smtClean="0"/>
              <a:t>– ORDERS THE ESTABLISHMENT OF DOMINATION (1452)</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8262" y="2171699"/>
            <a:ext cx="3242958" cy="4354518"/>
          </a:xfrm>
          <a:prstGeom prst="rect">
            <a:avLst/>
          </a:prstGeom>
        </p:spPr>
      </p:pic>
      <p:sp>
        <p:nvSpPr>
          <p:cNvPr id="5" name="Rectangle 4"/>
          <p:cNvSpPr/>
          <p:nvPr/>
        </p:nvSpPr>
        <p:spPr>
          <a:xfrm>
            <a:off x="5138670" y="2279561"/>
            <a:ext cx="6405630" cy="4185761"/>
          </a:xfrm>
          <a:prstGeom prst="rect">
            <a:avLst/>
          </a:prstGeom>
        </p:spPr>
        <p:txBody>
          <a:bodyPr wrap="square">
            <a:spAutoFit/>
          </a:bodyPr>
          <a:lstStyle/>
          <a:p>
            <a:pPr algn="ctr">
              <a:spcBef>
                <a:spcPct val="0"/>
              </a:spcBef>
              <a:buFontTx/>
              <a:buNone/>
            </a:pPr>
            <a:r>
              <a:rPr lang="en-US" altLang="en-US" sz="3800" dirty="0"/>
              <a:t>INVADE, CAPTURE, VANQUISH, SUBDUE, ALL </a:t>
            </a:r>
            <a:r>
              <a:rPr lang="en-US" altLang="en-US" sz="3800" dirty="0" smtClean="0"/>
              <a:t>NON-CHRISTIANS </a:t>
            </a:r>
          </a:p>
          <a:p>
            <a:pPr algn="ctr">
              <a:spcBef>
                <a:spcPct val="0"/>
              </a:spcBef>
              <a:buFontTx/>
              <a:buNone/>
            </a:pPr>
            <a:endParaRPr lang="en-US" altLang="en-US" sz="3800" dirty="0"/>
          </a:p>
          <a:p>
            <a:pPr algn="ctr">
              <a:spcBef>
                <a:spcPct val="0"/>
              </a:spcBef>
              <a:buFontTx/>
              <a:buNone/>
            </a:pPr>
            <a:r>
              <a:rPr lang="en-US" altLang="en-US" sz="3800" dirty="0" smtClean="0"/>
              <a:t>REDUCE </a:t>
            </a:r>
            <a:r>
              <a:rPr lang="en-US" altLang="en-US" sz="3800" dirty="0"/>
              <a:t>THEM TO SLAVERY, TAKE AWAY ALL THEIR POSSESSIONS AND PROPERTY</a:t>
            </a:r>
          </a:p>
        </p:txBody>
      </p:sp>
    </p:spTree>
    <p:extLst>
      <p:ext uri="{BB962C8B-B14F-4D97-AF65-F5344CB8AC3E}">
        <p14:creationId xmlns:p14="http://schemas.microsoft.com/office/powerpoint/2010/main" val="32855756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4429" y="1163499"/>
            <a:ext cx="6406279" cy="789992"/>
          </a:xfrm>
        </p:spPr>
        <p:txBody>
          <a:bodyPr>
            <a:normAutofit fontScale="90000"/>
          </a:bodyPr>
          <a:lstStyle/>
          <a:p>
            <a:r>
              <a:rPr lang="en-US" altLang="en-US" sz="4000" dirty="0"/>
              <a:t>POPE ALEXANDER VI – 1493</a:t>
            </a:r>
            <a:r>
              <a:rPr lang="en-US" altLang="en-US" dirty="0"/>
              <a:t/>
            </a:r>
            <a:br>
              <a:rPr lang="en-US" altLang="en-US" dirty="0"/>
            </a:br>
            <a:endParaRPr lang="en-US" dirty="0"/>
          </a:p>
        </p:txBody>
      </p:sp>
      <p:sp>
        <p:nvSpPr>
          <p:cNvPr id="4" name="Rectangle 3"/>
          <p:cNvSpPr/>
          <p:nvPr/>
        </p:nvSpPr>
        <p:spPr>
          <a:xfrm>
            <a:off x="4270663" y="2272129"/>
            <a:ext cx="6431973" cy="5078313"/>
          </a:xfrm>
          <a:prstGeom prst="rect">
            <a:avLst/>
          </a:prstGeom>
        </p:spPr>
        <p:txBody>
          <a:bodyPr wrap="square">
            <a:spAutoFit/>
          </a:bodyPr>
          <a:lstStyle/>
          <a:p>
            <a:pPr algn="ctr">
              <a:spcBef>
                <a:spcPct val="0"/>
              </a:spcBef>
              <a:buFontTx/>
              <a:buNone/>
            </a:pPr>
            <a:r>
              <a:rPr lang="en-US" altLang="en-US" sz="3200" dirty="0" smtClean="0"/>
              <a:t>THE DOMINATION CONCEPTS </a:t>
            </a:r>
            <a:r>
              <a:rPr lang="en-US" altLang="en-US" sz="3200" dirty="0"/>
              <a:t>OF </a:t>
            </a:r>
            <a:r>
              <a:rPr lang="en-US" altLang="en-US" sz="3200" dirty="0" smtClean="0"/>
              <a:t>1452 WERE </a:t>
            </a:r>
            <a:r>
              <a:rPr lang="en-US" altLang="en-US" sz="3200" dirty="0"/>
              <a:t>INSERTED </a:t>
            </a:r>
            <a:r>
              <a:rPr lang="en-US" altLang="en-US" sz="3200" dirty="0" smtClean="0"/>
              <a:t>INTO THE </a:t>
            </a:r>
            <a:r>
              <a:rPr lang="en-US" altLang="en-US" sz="3200" dirty="0"/>
              <a:t>PAPAL DOCUMENTS OF 1493</a:t>
            </a:r>
          </a:p>
          <a:p>
            <a:pPr algn="ctr">
              <a:spcBef>
                <a:spcPct val="0"/>
              </a:spcBef>
              <a:buFontTx/>
              <a:buNone/>
            </a:pPr>
            <a:endParaRPr lang="en-US" altLang="en-US" sz="3200" dirty="0"/>
          </a:p>
          <a:p>
            <a:pPr algn="ctr">
              <a:spcBef>
                <a:spcPct val="0"/>
              </a:spcBef>
              <a:buFontTx/>
              <a:buNone/>
            </a:pPr>
            <a:r>
              <a:rPr lang="en-US" altLang="en-US" sz="3200" dirty="0" smtClean="0"/>
              <a:t>Lands discovered and to be discovered that are not </a:t>
            </a:r>
            <a:r>
              <a:rPr lang="en-US" altLang="en-US" sz="3200" i="1" dirty="0" smtClean="0"/>
              <a:t>yet</a:t>
            </a:r>
            <a:r>
              <a:rPr lang="en-US" altLang="en-US" sz="3200" dirty="0" smtClean="0"/>
              <a:t> under the domination (“dominio”) of any Christian dominators “dominorum Christianorum.”</a:t>
            </a:r>
            <a:endParaRPr lang="en-US" altLang="en-US" dirty="0" smtClean="0"/>
          </a:p>
          <a:p>
            <a:pPr algn="ctr">
              <a:spcBef>
                <a:spcPct val="0"/>
              </a:spcBef>
              <a:buFontTx/>
              <a:buNone/>
            </a:pPr>
            <a:endParaRPr lang="en-US" altLang="en-US" dirty="0"/>
          </a:p>
          <a:p>
            <a:pPr algn="ctr">
              <a:spcBef>
                <a:spcPct val="0"/>
              </a:spcBef>
              <a:buFontTx/>
              <a:buNone/>
            </a:pPr>
            <a:endParaRPr lang="en-US" altLang="en-US" dirty="0"/>
          </a:p>
        </p:txBody>
      </p:sp>
      <p:pic>
        <p:nvPicPr>
          <p:cNvPr id="5" name="Picture 4" descr="Image result for pope alexander vi 149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262" y="1953491"/>
            <a:ext cx="3554701" cy="4698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1269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2777278" y="781509"/>
            <a:ext cx="9613861" cy="1080938"/>
          </a:xfrm>
        </p:spPr>
        <p:txBody>
          <a:bodyPr/>
          <a:lstStyle/>
          <a:p>
            <a:r>
              <a:rPr lang="en-US" altLang="en-US" dirty="0" smtClean="0"/>
              <a:t>SPANISH DOGS OF WAR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4886" y="2478798"/>
            <a:ext cx="4355155" cy="2917954"/>
          </a:xfrm>
          <a:prstGeom prst="rect">
            <a:avLst/>
          </a:prstGeom>
        </p:spPr>
      </p:pic>
    </p:spTree>
    <p:extLst>
      <p:ext uri="{BB962C8B-B14F-4D97-AF65-F5344CB8AC3E}">
        <p14:creationId xmlns:p14="http://schemas.microsoft.com/office/powerpoint/2010/main" val="39196645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teve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0" y="502227"/>
            <a:ext cx="7473950"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095500" y="5592679"/>
            <a:ext cx="7529562" cy="677108"/>
          </a:xfrm>
          <a:prstGeom prst="rect">
            <a:avLst/>
          </a:prstGeom>
        </p:spPr>
        <p:txBody>
          <a:bodyPr wrap="none">
            <a:spAutoFit/>
          </a:bodyPr>
          <a:lstStyle/>
          <a:p>
            <a:r>
              <a:rPr lang="en-US" altLang="en-US" sz="3800" dirty="0"/>
              <a:t>DOMINATION &amp; DEHUMANIZATION </a:t>
            </a:r>
          </a:p>
        </p:txBody>
      </p:sp>
    </p:spTree>
    <p:extLst>
      <p:ext uri="{BB962C8B-B14F-4D97-AF65-F5344CB8AC3E}">
        <p14:creationId xmlns:p14="http://schemas.microsoft.com/office/powerpoint/2010/main" val="17995200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teve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5213" y="373351"/>
            <a:ext cx="6795654" cy="4724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57645" y="5197005"/>
            <a:ext cx="10685318" cy="1569660"/>
          </a:xfrm>
          <a:prstGeom prst="rect">
            <a:avLst/>
          </a:prstGeom>
        </p:spPr>
        <p:txBody>
          <a:bodyPr wrap="square">
            <a:spAutoFit/>
          </a:bodyPr>
          <a:lstStyle/>
          <a:p>
            <a:pPr algn="ctr"/>
            <a:r>
              <a:rPr lang="en-US" altLang="en-US" sz="3200" dirty="0"/>
              <a:t>“</a:t>
            </a:r>
            <a:r>
              <a:rPr lang="en-US" altLang="en-US" sz="3200" dirty="0" err="1"/>
              <a:t>Imperii</a:t>
            </a:r>
            <a:r>
              <a:rPr lang="en-US" altLang="en-US" sz="3200" dirty="0"/>
              <a:t> </a:t>
            </a:r>
            <a:r>
              <a:rPr lang="en-US" altLang="en-US" sz="3200" dirty="0" err="1"/>
              <a:t>Christiani</a:t>
            </a:r>
            <a:r>
              <a:rPr lang="en-US" altLang="en-US" sz="3200" dirty="0"/>
              <a:t> </a:t>
            </a:r>
            <a:r>
              <a:rPr lang="en-US" altLang="en-US" sz="3200" dirty="0" err="1"/>
              <a:t>Progationem</a:t>
            </a:r>
            <a:r>
              <a:rPr lang="en-US" altLang="en-US" sz="3200" dirty="0"/>
              <a:t> </a:t>
            </a:r>
            <a:r>
              <a:rPr lang="en-US" altLang="en-US" sz="3200" dirty="0" err="1"/>
              <a:t>Prosequi</a:t>
            </a:r>
            <a:r>
              <a:rPr lang="en-US" altLang="en-US" sz="3200" dirty="0"/>
              <a:t>”</a:t>
            </a:r>
          </a:p>
          <a:p>
            <a:pPr algn="ctr"/>
            <a:r>
              <a:rPr lang="en-US" altLang="en-US" sz="3200" dirty="0"/>
              <a:t>“Prosecute the Propagation of the Christian Empire”</a:t>
            </a:r>
          </a:p>
          <a:p>
            <a:pPr algn="ctr"/>
            <a:r>
              <a:rPr lang="en-US" altLang="en-US" sz="3200" dirty="0"/>
              <a:t>Pope Alexander VI 1493</a:t>
            </a:r>
          </a:p>
        </p:txBody>
      </p:sp>
    </p:spTree>
    <p:extLst>
      <p:ext uri="{BB962C8B-B14F-4D97-AF65-F5344CB8AC3E}">
        <p14:creationId xmlns:p14="http://schemas.microsoft.com/office/powerpoint/2010/main" val="26470337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altLang="en-US" sz="3800" dirty="0"/>
              <a:t>JUSTICE STANLEY REED 1946</a:t>
            </a:r>
            <a:endParaRPr lang="en-US" sz="3800"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5498"/>
          <a:stretch/>
        </p:blipFill>
        <p:spPr>
          <a:xfrm>
            <a:off x="1223410" y="2053497"/>
            <a:ext cx="3872292" cy="4686710"/>
          </a:xfrm>
        </p:spPr>
      </p:pic>
      <p:sp>
        <p:nvSpPr>
          <p:cNvPr id="5" name="Rectangle 4"/>
          <p:cNvSpPr/>
          <p:nvPr/>
        </p:nvSpPr>
        <p:spPr>
          <a:xfrm>
            <a:off x="5370490" y="2053497"/>
            <a:ext cx="5127446" cy="4524315"/>
          </a:xfrm>
          <a:prstGeom prst="rect">
            <a:avLst/>
          </a:prstGeom>
        </p:spPr>
        <p:txBody>
          <a:bodyPr wrap="square">
            <a:spAutoFit/>
          </a:bodyPr>
          <a:lstStyle/>
          <a:p>
            <a:pPr algn="ctr">
              <a:spcBef>
                <a:spcPct val="0"/>
              </a:spcBef>
              <a:buFontTx/>
              <a:buNone/>
            </a:pPr>
            <a:r>
              <a:rPr lang="en-US" altLang="en-US" sz="3200" dirty="0" smtClean="0"/>
              <a:t>REED SAID THAT DISCOVERY </a:t>
            </a:r>
            <a:r>
              <a:rPr lang="en-US" altLang="en-US" sz="3200" dirty="0"/>
              <a:t>BY CHRISTIAN NATIONS GAVE </a:t>
            </a:r>
            <a:r>
              <a:rPr lang="en-US" altLang="en-US" sz="3200" dirty="0" smtClean="0"/>
              <a:t>THEM “SOVEREIGNTY” OVER </a:t>
            </a:r>
            <a:r>
              <a:rPr lang="en-US" altLang="en-US" sz="3200" dirty="0"/>
              <a:t>AND </a:t>
            </a:r>
            <a:r>
              <a:rPr lang="en-US" altLang="en-US" sz="3200" dirty="0" smtClean="0"/>
              <a:t>THUS A RIGHT OF DOMINATION OVER ANY NON-CHRISTIAN LANDS IDENTIFIED BY THE CHRISTIAN WORLD</a:t>
            </a:r>
            <a:endParaRPr lang="en-US" altLang="en-US" sz="3200" dirty="0"/>
          </a:p>
        </p:txBody>
      </p:sp>
    </p:spTree>
    <p:extLst>
      <p:ext uri="{BB962C8B-B14F-4D97-AF65-F5344CB8AC3E}">
        <p14:creationId xmlns:p14="http://schemas.microsoft.com/office/powerpoint/2010/main" val="5381206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30310" y="528034"/>
            <a:ext cx="9090435" cy="5355312"/>
          </a:xfrm>
          <a:prstGeom prst="rect">
            <a:avLst/>
          </a:prstGeom>
        </p:spPr>
        <p:txBody>
          <a:bodyPr wrap="square">
            <a:spAutoFit/>
          </a:bodyPr>
          <a:lstStyle/>
          <a:p>
            <a:pPr algn="ctr">
              <a:spcBef>
                <a:spcPct val="0"/>
              </a:spcBef>
              <a:buFontTx/>
              <a:buNone/>
            </a:pPr>
            <a:r>
              <a:rPr lang="en-US" altLang="en-US" sz="3600" b="1" dirty="0">
                <a:solidFill>
                  <a:schemeClr val="bg1"/>
                </a:solidFill>
              </a:rPr>
              <a:t>1954 U.S. Justice Department Legal </a:t>
            </a:r>
            <a:r>
              <a:rPr lang="en-US" altLang="en-US" sz="3600" b="1" dirty="0" smtClean="0">
                <a:solidFill>
                  <a:schemeClr val="bg1"/>
                </a:solidFill>
              </a:rPr>
              <a:t>Brief</a:t>
            </a:r>
          </a:p>
          <a:p>
            <a:pPr algn="ctr">
              <a:spcBef>
                <a:spcPct val="0"/>
              </a:spcBef>
              <a:buFontTx/>
              <a:buNone/>
            </a:pPr>
            <a:r>
              <a:rPr lang="en-US" altLang="en-US" sz="3600" b="1" dirty="0" smtClean="0">
                <a:solidFill>
                  <a:schemeClr val="bg1"/>
                </a:solidFill>
              </a:rPr>
              <a:t>Tee-Hit-Ton </a:t>
            </a:r>
            <a:r>
              <a:rPr lang="en-US" altLang="en-US" sz="3600" b="1" dirty="0">
                <a:solidFill>
                  <a:schemeClr val="bg1"/>
                </a:solidFill>
              </a:rPr>
              <a:t>v. United States: </a:t>
            </a:r>
          </a:p>
          <a:p>
            <a:pPr>
              <a:spcBef>
                <a:spcPct val="0"/>
              </a:spcBef>
              <a:buFontTx/>
              <a:buNone/>
            </a:pPr>
            <a:endParaRPr lang="en-US" altLang="en-US" sz="3200" b="1" dirty="0">
              <a:solidFill>
                <a:schemeClr val="bg1"/>
              </a:solidFill>
            </a:endParaRPr>
          </a:p>
          <a:p>
            <a:pPr algn="ctr">
              <a:spcBef>
                <a:spcPct val="0"/>
              </a:spcBef>
              <a:buFontTx/>
              <a:buNone/>
            </a:pPr>
            <a:r>
              <a:rPr lang="en-US" altLang="en-US" sz="3000" dirty="0" smtClean="0"/>
              <a:t>“Although </a:t>
            </a:r>
            <a:r>
              <a:rPr lang="en-US" altLang="en-US" sz="3000" dirty="0"/>
              <a:t>the nations of Europe. . . </a:t>
            </a:r>
            <a:r>
              <a:rPr lang="en-US" altLang="en-US" sz="3000" dirty="0" smtClean="0"/>
              <a:t>ceased </a:t>
            </a:r>
            <a:r>
              <a:rPr lang="en-US" altLang="en-US" sz="3000" dirty="0"/>
              <a:t>to recognize the Popes as the source of their titles to newly acquired land, the new concept of title by discovery was based upon the same </a:t>
            </a:r>
            <a:r>
              <a:rPr lang="en-US" altLang="en-US" sz="3000" dirty="0" smtClean="0"/>
              <a:t>idea. . .” </a:t>
            </a:r>
          </a:p>
          <a:p>
            <a:pPr algn="ctr">
              <a:spcBef>
                <a:spcPct val="0"/>
              </a:spcBef>
              <a:buFontTx/>
              <a:buNone/>
            </a:pPr>
            <a:endParaRPr lang="en-US" altLang="en-US" sz="3000" dirty="0" smtClean="0"/>
          </a:p>
          <a:p>
            <a:pPr algn="ctr">
              <a:spcBef>
                <a:spcPct val="0"/>
              </a:spcBef>
              <a:buFontTx/>
              <a:buNone/>
            </a:pPr>
            <a:r>
              <a:rPr lang="en-US" altLang="en-US" sz="3000" dirty="0" smtClean="0"/>
              <a:t>Lands where “heathens” </a:t>
            </a:r>
            <a:r>
              <a:rPr lang="en-US" altLang="en-US" sz="3000" dirty="0"/>
              <a:t>and </a:t>
            </a:r>
            <a:r>
              <a:rPr lang="en-US" altLang="en-US" sz="3000" dirty="0" smtClean="0"/>
              <a:t>“infidels” were living were considered available for the establishment of a System of Domination </a:t>
            </a:r>
            <a:r>
              <a:rPr lang="en-US" altLang="en-US" sz="3000" dirty="0"/>
              <a:t>by Christian nations</a:t>
            </a:r>
            <a:r>
              <a:rPr lang="en-US" altLang="en-US" sz="3000" dirty="0" smtClean="0"/>
              <a:t>. </a:t>
            </a:r>
            <a:endParaRPr lang="en-US" altLang="en-US" sz="3000" dirty="0"/>
          </a:p>
        </p:txBody>
      </p:sp>
    </p:spTree>
    <p:extLst>
      <p:ext uri="{BB962C8B-B14F-4D97-AF65-F5344CB8AC3E}">
        <p14:creationId xmlns:p14="http://schemas.microsoft.com/office/powerpoint/2010/main" val="14185655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43201" y="480489"/>
            <a:ext cx="6330016" cy="4057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623060" y="4680645"/>
            <a:ext cx="9052560" cy="1846659"/>
          </a:xfrm>
          <a:prstGeom prst="rect">
            <a:avLst/>
          </a:prstGeom>
        </p:spPr>
        <p:txBody>
          <a:bodyPr wrap="square">
            <a:spAutoFit/>
          </a:bodyPr>
          <a:lstStyle/>
          <a:p>
            <a:pPr algn="ctr">
              <a:spcBef>
                <a:spcPct val="0"/>
              </a:spcBef>
              <a:buFontTx/>
              <a:buNone/>
            </a:pPr>
            <a:r>
              <a:rPr lang="en-US" altLang="en-US" sz="3800" dirty="0"/>
              <a:t>May 4, </a:t>
            </a:r>
            <a:r>
              <a:rPr lang="en-US" altLang="en-US" sz="3800" dirty="0" smtClean="0"/>
              <a:t>2016</a:t>
            </a:r>
          </a:p>
          <a:p>
            <a:pPr algn="ctr">
              <a:spcBef>
                <a:spcPct val="0"/>
              </a:spcBef>
              <a:buFontTx/>
              <a:buNone/>
            </a:pPr>
            <a:r>
              <a:rPr lang="en-US" altLang="en-US" sz="3800" dirty="0" smtClean="0"/>
              <a:t>523 </a:t>
            </a:r>
            <a:r>
              <a:rPr lang="en-US" altLang="en-US" sz="3800" dirty="0"/>
              <a:t>Years to the Day from the Issuance of </a:t>
            </a:r>
            <a:r>
              <a:rPr lang="en-US" altLang="en-US" sz="3800" dirty="0" smtClean="0"/>
              <a:t>one of the </a:t>
            </a:r>
            <a:r>
              <a:rPr lang="en-US" altLang="en-US" sz="3800" dirty="0"/>
              <a:t>Papal </a:t>
            </a:r>
            <a:r>
              <a:rPr lang="en-US" altLang="en-US" sz="3800" dirty="0" smtClean="0"/>
              <a:t>Bull Documents</a:t>
            </a:r>
            <a:endParaRPr lang="en-US" altLang="en-US" sz="3800" dirty="0"/>
          </a:p>
        </p:txBody>
      </p:sp>
    </p:spTree>
    <p:extLst>
      <p:ext uri="{BB962C8B-B14F-4D97-AF65-F5344CB8AC3E}">
        <p14:creationId xmlns:p14="http://schemas.microsoft.com/office/powerpoint/2010/main" val="31353143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487680"/>
            <a:ext cx="5360670" cy="5360670"/>
          </a:xfrm>
          <a:prstGeom prst="rect">
            <a:avLst/>
          </a:prstGeom>
        </p:spPr>
      </p:pic>
      <p:sp>
        <p:nvSpPr>
          <p:cNvPr id="4" name="Rectangle 3"/>
          <p:cNvSpPr/>
          <p:nvPr/>
        </p:nvSpPr>
        <p:spPr>
          <a:xfrm>
            <a:off x="5589269" y="0"/>
            <a:ext cx="4945649" cy="6524863"/>
          </a:xfrm>
          <a:prstGeom prst="rect">
            <a:avLst/>
          </a:prstGeom>
        </p:spPr>
        <p:txBody>
          <a:bodyPr wrap="square">
            <a:spAutoFit/>
          </a:bodyPr>
          <a:lstStyle/>
          <a:p>
            <a:pPr algn="ctr"/>
            <a:r>
              <a:rPr lang="en-US" altLang="en-US" sz="3800" dirty="0"/>
              <a:t>In 1954 the U.S. Justice Department Admitted that </a:t>
            </a:r>
            <a:r>
              <a:rPr lang="en-US" altLang="en-US" sz="3800" dirty="0" smtClean="0"/>
              <a:t>the </a:t>
            </a:r>
            <a:r>
              <a:rPr lang="en-US" altLang="en-US" sz="3800" dirty="0"/>
              <a:t>Claimed Right of </a:t>
            </a:r>
            <a:r>
              <a:rPr lang="en-US" altLang="en-US" sz="3800" dirty="0" smtClean="0"/>
              <a:t>Christian Domination </a:t>
            </a:r>
            <a:r>
              <a:rPr lang="en-US" altLang="en-US" sz="3800" dirty="0"/>
              <a:t>is Woven </a:t>
            </a:r>
            <a:r>
              <a:rPr lang="en-US" altLang="en-US" sz="3800" dirty="0" smtClean="0"/>
              <a:t>into </a:t>
            </a:r>
            <a:r>
              <a:rPr lang="en-US" altLang="en-US" sz="3800" dirty="0"/>
              <a:t>U.S. Indian Law &amp; </a:t>
            </a:r>
            <a:r>
              <a:rPr lang="en-US" altLang="en-US" sz="3800" dirty="0" smtClean="0"/>
              <a:t>Policy </a:t>
            </a:r>
          </a:p>
          <a:p>
            <a:pPr algn="ctr"/>
            <a:r>
              <a:rPr lang="en-US" altLang="en-US" sz="3800" dirty="0" smtClean="0"/>
              <a:t>(Notice on the Seal “</a:t>
            </a:r>
            <a:r>
              <a:rPr lang="en-US" altLang="en-US" sz="3800" dirty="0" err="1" smtClean="0"/>
              <a:t>Domina</a:t>
            </a:r>
            <a:r>
              <a:rPr lang="en-US" altLang="en-US" sz="3800" dirty="0" smtClean="0"/>
              <a:t> </a:t>
            </a:r>
            <a:r>
              <a:rPr lang="en-US" altLang="en-US" sz="3800" dirty="0" err="1" smtClean="0"/>
              <a:t>Justicia</a:t>
            </a:r>
            <a:r>
              <a:rPr lang="en-US" altLang="en-US" sz="3800" dirty="0" smtClean="0"/>
              <a:t>” a Female Dominator</a:t>
            </a:r>
            <a:r>
              <a:rPr lang="en-US" altLang="en-US" sz="3800" dirty="0"/>
              <a:t/>
            </a:r>
            <a:br>
              <a:rPr lang="en-US" altLang="en-US" sz="3800" dirty="0"/>
            </a:br>
            <a:r>
              <a:rPr lang="en-US" altLang="en-US" sz="3800" dirty="0" smtClean="0"/>
              <a:t>(Lady </a:t>
            </a:r>
            <a:r>
              <a:rPr lang="en-US" altLang="en-US" sz="3800" dirty="0" err="1" smtClean="0"/>
              <a:t>Justicia</a:t>
            </a:r>
            <a:r>
              <a:rPr lang="en-US" altLang="en-US" sz="3800" dirty="0" smtClean="0"/>
              <a:t>)</a:t>
            </a:r>
            <a:endParaRPr lang="en-US" sz="3800" dirty="0"/>
          </a:p>
        </p:txBody>
      </p:sp>
    </p:spTree>
    <p:extLst>
      <p:ext uri="{BB962C8B-B14F-4D97-AF65-F5344CB8AC3E}">
        <p14:creationId xmlns:p14="http://schemas.microsoft.com/office/powerpoint/2010/main" val="33520128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9397" y="4546242"/>
            <a:ext cx="11254407" cy="1846659"/>
          </a:xfrm>
          <a:prstGeom prst="rect">
            <a:avLst/>
          </a:prstGeom>
        </p:spPr>
        <p:txBody>
          <a:bodyPr wrap="square">
            <a:spAutoFit/>
          </a:bodyPr>
          <a:lstStyle/>
          <a:p>
            <a:pPr algn="ctr"/>
            <a:r>
              <a:rPr lang="en-US" altLang="en-US" sz="3800" dirty="0" smtClean="0"/>
              <a:t>THE UNITED STATES USES SECTIONS OF THE BIBLE AS </a:t>
            </a:r>
            <a:r>
              <a:rPr lang="en-US" altLang="en-US" sz="3800" dirty="0"/>
              <a:t>A BASIS </a:t>
            </a:r>
            <a:r>
              <a:rPr lang="en-US" altLang="en-US" sz="3800" dirty="0" smtClean="0"/>
              <a:t>FOR THE US DOMINATION OF THE OCETI SAKOWIN AND OTHER ORIGINAL NATIONS </a:t>
            </a:r>
            <a:endParaRPr lang="en-US" sz="3800" dirty="0"/>
          </a:p>
        </p:txBody>
      </p:sp>
      <p:pic>
        <p:nvPicPr>
          <p:cNvPr id="10242" name="Picture 2" descr="Image result for bi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5156" y="1035422"/>
            <a:ext cx="7637607" cy="3403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0755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68293" y="283336"/>
            <a:ext cx="4492383" cy="6001643"/>
          </a:xfrm>
          <a:prstGeom prst="rect">
            <a:avLst/>
          </a:prstGeom>
        </p:spPr>
        <p:txBody>
          <a:bodyPr wrap="square">
            <a:spAutoFit/>
          </a:bodyPr>
          <a:lstStyle/>
          <a:p>
            <a:pPr algn="ctr">
              <a:spcBef>
                <a:spcPct val="0"/>
              </a:spcBef>
              <a:buFontTx/>
              <a:buNone/>
            </a:pPr>
            <a:r>
              <a:rPr lang="en-US" altLang="en-US" sz="3200" dirty="0"/>
              <a:t>THE TEE-HIT-TON PEOPLE SHOULD NOT RECEIVE COMPENSATION FOR THEIR LANDS AND TIMBER BECAUSE </a:t>
            </a:r>
            <a:r>
              <a:rPr lang="en-US" altLang="en-US" sz="3200" dirty="0" smtClean="0"/>
              <a:t>HISTORICALLY THE </a:t>
            </a:r>
            <a:r>
              <a:rPr lang="en-US" altLang="en-US" sz="3200" dirty="0"/>
              <a:t>CHRISTIAN NATIONS OF EUROPE </a:t>
            </a:r>
            <a:r>
              <a:rPr lang="en-US" altLang="en-US" sz="3200" b="1" dirty="0" smtClean="0">
                <a:solidFill>
                  <a:schemeClr val="bg1"/>
                </a:solidFill>
              </a:rPr>
              <a:t>MENTALLY</a:t>
            </a:r>
            <a:r>
              <a:rPr lang="en-US" altLang="en-US" sz="3200" dirty="0" smtClean="0"/>
              <a:t> </a:t>
            </a:r>
            <a:r>
              <a:rPr lang="en-US" altLang="en-US" sz="3200" b="1" dirty="0" smtClean="0">
                <a:solidFill>
                  <a:schemeClr val="bg1"/>
                </a:solidFill>
              </a:rPr>
              <a:t>IDENTIFIED</a:t>
            </a:r>
            <a:r>
              <a:rPr lang="en-US" altLang="en-US" sz="3200" dirty="0" smtClean="0"/>
              <a:t> THE LANDS </a:t>
            </a:r>
            <a:r>
              <a:rPr lang="en-US" altLang="en-US" sz="3200" dirty="0"/>
              <a:t>OF </a:t>
            </a:r>
            <a:r>
              <a:rPr lang="en-US" altLang="en-US" sz="3200" dirty="0" smtClean="0"/>
              <a:t>“HEATHENS” </a:t>
            </a:r>
            <a:r>
              <a:rPr lang="en-US" altLang="en-US" sz="3200" dirty="0"/>
              <a:t>AND </a:t>
            </a:r>
            <a:r>
              <a:rPr lang="en-US" altLang="en-US" sz="3200" dirty="0" smtClean="0"/>
              <a:t>“INFIDELS”</a:t>
            </a:r>
            <a:endParaRPr lang="en-US" altLang="en-US"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293" y="997528"/>
            <a:ext cx="5715000" cy="4661296"/>
          </a:xfrm>
          <a:prstGeom prst="rect">
            <a:avLst/>
          </a:prstGeom>
        </p:spPr>
      </p:pic>
    </p:spTree>
    <p:extLst>
      <p:ext uri="{BB962C8B-B14F-4D97-AF65-F5344CB8AC3E}">
        <p14:creationId xmlns:p14="http://schemas.microsoft.com/office/powerpoint/2010/main" val="29244768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824" r="2632"/>
          <a:stretch/>
        </p:blipFill>
        <p:spPr>
          <a:xfrm>
            <a:off x="336171" y="2171063"/>
            <a:ext cx="11443459" cy="3086737"/>
          </a:xfrm>
          <a:prstGeom prst="rect">
            <a:avLst/>
          </a:prstGeom>
        </p:spPr>
      </p:pic>
      <p:sp>
        <p:nvSpPr>
          <p:cNvPr id="5" name="Rectangle 4"/>
          <p:cNvSpPr/>
          <p:nvPr/>
        </p:nvSpPr>
        <p:spPr>
          <a:xfrm>
            <a:off x="336171" y="5431829"/>
            <a:ext cx="10675266" cy="1200329"/>
          </a:xfrm>
          <a:prstGeom prst="rect">
            <a:avLst/>
          </a:prstGeom>
        </p:spPr>
        <p:txBody>
          <a:bodyPr wrap="square">
            <a:spAutoFit/>
          </a:bodyPr>
          <a:lstStyle/>
          <a:p>
            <a:pPr algn="ctr"/>
            <a:r>
              <a:rPr lang="en-US" sz="3600" cap="all" dirty="0" smtClean="0">
                <a:solidFill>
                  <a:schemeClr val="bg1"/>
                </a:solidFill>
                <a:latin typeface="Trebuchet MS" panose="020B0603020202020204" pitchFamily="34" charset="0"/>
              </a:rPr>
              <a:t>current day Mass clear cutting on “Treaty Protected” Indigenous Territory</a:t>
            </a:r>
            <a:endParaRPr lang="en-US" sz="3600" cap="all" dirty="0">
              <a:solidFill>
                <a:schemeClr val="bg1"/>
              </a:solidFill>
              <a:latin typeface="Trebuchet MS" panose="020B0603020202020204" pitchFamily="34" charset="0"/>
            </a:endParaRPr>
          </a:p>
        </p:txBody>
      </p:sp>
      <p:sp>
        <p:nvSpPr>
          <p:cNvPr id="6" name="Rectangle 5"/>
          <p:cNvSpPr/>
          <p:nvPr/>
        </p:nvSpPr>
        <p:spPr>
          <a:xfrm>
            <a:off x="2319038" y="887854"/>
            <a:ext cx="6791924" cy="646331"/>
          </a:xfrm>
          <a:prstGeom prst="rect">
            <a:avLst/>
          </a:prstGeom>
        </p:spPr>
        <p:txBody>
          <a:bodyPr wrap="none">
            <a:spAutoFit/>
          </a:bodyPr>
          <a:lstStyle/>
          <a:p>
            <a:r>
              <a:rPr lang="en-US" sz="3600" cap="all" dirty="0">
                <a:solidFill>
                  <a:srgbClr val="1F2634"/>
                </a:solidFill>
                <a:latin typeface="Trebuchet MS" panose="020B0603020202020204" pitchFamily="34" charset="0"/>
              </a:rPr>
              <a:t>West central Saskatchewan </a:t>
            </a:r>
          </a:p>
        </p:txBody>
      </p:sp>
    </p:spTree>
    <p:extLst>
      <p:ext uri="{BB962C8B-B14F-4D97-AF65-F5344CB8AC3E}">
        <p14:creationId xmlns:p14="http://schemas.microsoft.com/office/powerpoint/2010/main" val="27366980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
          <p:cNvSpPr txBox="1">
            <a:spLocks noChangeArrowheads="1"/>
          </p:cNvSpPr>
          <p:nvPr/>
        </p:nvSpPr>
        <p:spPr bwMode="auto">
          <a:xfrm>
            <a:off x="1981200" y="457201"/>
            <a:ext cx="8305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pic>
        <p:nvPicPr>
          <p:cNvPr id="1945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609600"/>
            <a:ext cx="6477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68414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6399" y="543790"/>
            <a:ext cx="7947051" cy="570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63318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teve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0337" y="238990"/>
            <a:ext cx="3124200" cy="5311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83336" y="5422006"/>
            <a:ext cx="10225826" cy="1200329"/>
          </a:xfrm>
          <a:prstGeom prst="rect">
            <a:avLst/>
          </a:prstGeom>
        </p:spPr>
        <p:txBody>
          <a:bodyPr wrap="square">
            <a:spAutoFit/>
          </a:bodyPr>
          <a:lstStyle/>
          <a:p>
            <a:pPr algn="ctr"/>
            <a:r>
              <a:rPr lang="en-US" sz="3600" dirty="0" err="1"/>
              <a:t>I</a:t>
            </a:r>
            <a:r>
              <a:rPr lang="en-US" sz="3600" dirty="0" err="1" smtClean="0"/>
              <a:t>kce</a:t>
            </a:r>
            <a:r>
              <a:rPr lang="en-US" sz="3600" dirty="0" smtClean="0"/>
              <a:t> </a:t>
            </a:r>
            <a:r>
              <a:rPr lang="en-US" sz="3600" dirty="0" err="1" smtClean="0"/>
              <a:t>Wicasa</a:t>
            </a:r>
            <a:r>
              <a:rPr lang="en-US" sz="3600" dirty="0" smtClean="0"/>
              <a:t> Thomas Frosted </a:t>
            </a:r>
            <a:endParaRPr lang="en-US" sz="3600" dirty="0" smtClean="0"/>
          </a:p>
          <a:p>
            <a:pPr algn="ctr"/>
            <a:r>
              <a:rPr lang="en-US" sz="3600" dirty="0" smtClean="0"/>
              <a:t>Forced Under </a:t>
            </a:r>
            <a:r>
              <a:rPr lang="en-US" sz="3600" b="1" dirty="0" smtClean="0">
                <a:solidFill>
                  <a:schemeClr val="bg1"/>
                </a:solidFill>
              </a:rPr>
              <a:t>Domination</a:t>
            </a:r>
            <a:endParaRPr lang="en-US" sz="3600" b="1" dirty="0">
              <a:solidFill>
                <a:schemeClr val="bg1"/>
              </a:solidFill>
            </a:endParaRPr>
          </a:p>
        </p:txBody>
      </p:sp>
    </p:spTree>
    <p:extLst>
      <p:ext uri="{BB962C8B-B14F-4D97-AF65-F5344CB8AC3E}">
        <p14:creationId xmlns:p14="http://schemas.microsoft.com/office/powerpoint/2010/main" val="18893008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9093" y="283335"/>
            <a:ext cx="10148552" cy="6186309"/>
          </a:xfrm>
          <a:prstGeom prst="rect">
            <a:avLst/>
          </a:prstGeom>
        </p:spPr>
        <p:txBody>
          <a:bodyPr wrap="square">
            <a:spAutoFit/>
          </a:bodyPr>
          <a:lstStyle/>
          <a:p>
            <a:pPr algn="ctr">
              <a:spcBef>
                <a:spcPct val="0"/>
              </a:spcBef>
              <a:buFontTx/>
              <a:buNone/>
            </a:pPr>
            <a:r>
              <a:rPr lang="en-US" altLang="en-US" sz="3600" b="1" dirty="0"/>
              <a:t>Why </a:t>
            </a:r>
            <a:r>
              <a:rPr lang="en-US" altLang="en-US" sz="3600" b="1" dirty="0" smtClean="0"/>
              <a:t>“Reconciliation” (Acquiescence)</a:t>
            </a:r>
            <a:endParaRPr lang="en-US" altLang="en-US" sz="3600" b="1" dirty="0"/>
          </a:p>
          <a:p>
            <a:pPr algn="ctr">
              <a:spcBef>
                <a:spcPct val="0"/>
              </a:spcBef>
              <a:buFontTx/>
              <a:buNone/>
            </a:pPr>
            <a:r>
              <a:rPr lang="en-US" altLang="en-US" sz="3600" b="1" dirty="0" smtClean="0"/>
              <a:t>Makes No Sense:</a:t>
            </a:r>
            <a:endParaRPr lang="en-US" altLang="en-US" sz="3600" b="1" dirty="0"/>
          </a:p>
          <a:p>
            <a:pPr>
              <a:spcBef>
                <a:spcPct val="0"/>
              </a:spcBef>
              <a:buFontTx/>
              <a:buNone/>
            </a:pPr>
            <a:endParaRPr lang="en-US" altLang="en-US" sz="3600" b="1" dirty="0"/>
          </a:p>
          <a:p>
            <a:pPr algn="ctr">
              <a:spcBef>
                <a:spcPct val="0"/>
              </a:spcBef>
              <a:buFontTx/>
              <a:buNone/>
            </a:pPr>
            <a:r>
              <a:rPr lang="en-US" altLang="en-US" sz="3600" dirty="0" smtClean="0"/>
              <a:t>There Can Be No Positive Relationship Between the System of </a:t>
            </a:r>
            <a:r>
              <a:rPr lang="en-US" altLang="en-US" sz="3600" b="1" dirty="0" smtClean="0">
                <a:solidFill>
                  <a:schemeClr val="bg1"/>
                </a:solidFill>
              </a:rPr>
              <a:t>Domination</a:t>
            </a:r>
            <a:r>
              <a:rPr lang="en-US" altLang="en-US" sz="3600" dirty="0" smtClean="0"/>
              <a:t> and Native Nations.</a:t>
            </a:r>
          </a:p>
          <a:p>
            <a:pPr algn="ctr">
              <a:spcBef>
                <a:spcPct val="0"/>
              </a:spcBef>
              <a:buFontTx/>
              <a:buNone/>
            </a:pPr>
            <a:endParaRPr lang="en-US" altLang="en-US" sz="3600" dirty="0"/>
          </a:p>
          <a:p>
            <a:pPr algn="ctr">
              <a:spcBef>
                <a:spcPct val="0"/>
              </a:spcBef>
              <a:buFontTx/>
              <a:buNone/>
            </a:pPr>
            <a:r>
              <a:rPr lang="en-US" altLang="en-US" sz="3600" dirty="0" smtClean="0"/>
              <a:t>“Reconciliation” (Quiet Acceptance) Will Not End the </a:t>
            </a:r>
            <a:r>
              <a:rPr lang="en-US" altLang="en-US" sz="3600" b="1" dirty="0" smtClean="0">
                <a:solidFill>
                  <a:schemeClr val="bg1"/>
                </a:solidFill>
              </a:rPr>
              <a:t>Domination</a:t>
            </a:r>
            <a:r>
              <a:rPr lang="en-US" altLang="en-US" sz="3600" dirty="0" smtClean="0"/>
              <a:t> </a:t>
            </a:r>
            <a:r>
              <a:rPr lang="en-US" altLang="en-US" sz="3600" dirty="0" err="1" smtClean="0"/>
              <a:t>Systema</a:t>
            </a:r>
            <a:endParaRPr lang="en-US" altLang="en-US" sz="3600" dirty="0" smtClean="0"/>
          </a:p>
          <a:p>
            <a:pPr algn="ctr">
              <a:spcBef>
                <a:spcPct val="0"/>
              </a:spcBef>
              <a:buFontTx/>
              <a:buNone/>
            </a:pPr>
            <a:endParaRPr lang="en-US" altLang="en-US" sz="3600" dirty="0"/>
          </a:p>
          <a:p>
            <a:pPr algn="ctr">
              <a:spcBef>
                <a:spcPct val="0"/>
              </a:spcBef>
              <a:buFontTx/>
              <a:buNone/>
            </a:pPr>
            <a:r>
              <a:rPr lang="en-US" altLang="en-US" sz="3600" smtClean="0"/>
              <a:t>To quiet down, quell, </a:t>
            </a:r>
            <a:r>
              <a:rPr lang="en-US" altLang="en-US" sz="3600" dirty="0" smtClean="0"/>
              <a:t>or tap down rebelliousness</a:t>
            </a:r>
            <a:endParaRPr lang="en-US" altLang="en-US" sz="3600" dirty="0"/>
          </a:p>
        </p:txBody>
      </p:sp>
    </p:spTree>
    <p:extLst>
      <p:ext uri="{BB962C8B-B14F-4D97-AF65-F5344CB8AC3E}">
        <p14:creationId xmlns:p14="http://schemas.microsoft.com/office/powerpoint/2010/main" val="5429823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8338" y="746975"/>
            <a:ext cx="9324305" cy="5570756"/>
          </a:xfrm>
          <a:prstGeom prst="rect">
            <a:avLst/>
          </a:prstGeom>
          <a:noFill/>
        </p:spPr>
        <p:txBody>
          <a:bodyPr wrap="square" rtlCol="0">
            <a:spAutoFit/>
          </a:bodyPr>
          <a:lstStyle/>
          <a:p>
            <a:r>
              <a:rPr lang="en-US" sz="3600" dirty="0" smtClean="0"/>
              <a:t>The Domination (state) of South Dakota</a:t>
            </a:r>
          </a:p>
          <a:p>
            <a:endParaRPr lang="en-US" sz="3600" dirty="0" smtClean="0"/>
          </a:p>
          <a:p>
            <a:r>
              <a:rPr lang="en-US" sz="3600" dirty="0" smtClean="0"/>
              <a:t>The Federal Domination (government)</a:t>
            </a:r>
          </a:p>
          <a:p>
            <a:endParaRPr lang="en-US" sz="3600" dirty="0" smtClean="0"/>
          </a:p>
          <a:p>
            <a:r>
              <a:rPr lang="en-US" sz="3600" dirty="0" smtClean="0"/>
              <a:t>Domination (state) Sales Tax</a:t>
            </a:r>
          </a:p>
          <a:p>
            <a:endParaRPr lang="en-US" sz="3600" dirty="0" smtClean="0"/>
          </a:p>
          <a:p>
            <a:r>
              <a:rPr lang="en-US" sz="3600" dirty="0" smtClean="0"/>
              <a:t>The Domination (property) Law System</a:t>
            </a:r>
          </a:p>
          <a:p>
            <a:endParaRPr lang="en-US" sz="3600" dirty="0" smtClean="0"/>
          </a:p>
          <a:p>
            <a:r>
              <a:rPr lang="en-US" sz="3600" dirty="0" smtClean="0"/>
              <a:t>The Federal Indian Domination (law) System</a:t>
            </a:r>
          </a:p>
          <a:p>
            <a:endParaRPr lang="en-US" sz="3200" dirty="0"/>
          </a:p>
        </p:txBody>
      </p:sp>
    </p:spTree>
    <p:extLst>
      <p:ext uri="{BB962C8B-B14F-4D97-AF65-F5344CB8AC3E}">
        <p14:creationId xmlns:p14="http://schemas.microsoft.com/office/powerpoint/2010/main" val="390415588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8794" y="1287887"/>
            <a:ext cx="9066727" cy="4031873"/>
          </a:xfrm>
          <a:prstGeom prst="rect">
            <a:avLst/>
          </a:prstGeom>
          <a:noFill/>
        </p:spPr>
        <p:txBody>
          <a:bodyPr wrap="square" rtlCol="0">
            <a:spAutoFit/>
          </a:bodyPr>
          <a:lstStyle/>
          <a:p>
            <a:r>
              <a:rPr lang="en-US" sz="3200" dirty="0" smtClean="0"/>
              <a:t>2023 will mark two hundred years since the US Supreme Court issued the Johnson v McIntosh ruling. </a:t>
            </a:r>
          </a:p>
          <a:p>
            <a:endParaRPr lang="en-US" sz="3200" dirty="0"/>
          </a:p>
          <a:p>
            <a:r>
              <a:rPr lang="en-US" sz="3200" dirty="0" smtClean="0"/>
              <a:t>The next year will be an excellent time to build our momentum to publicize and challenge the domination system expressed in the Johnson v. McIntosh decision.</a:t>
            </a:r>
            <a:endParaRPr lang="en-US" sz="3200" dirty="0"/>
          </a:p>
        </p:txBody>
      </p:sp>
    </p:spTree>
    <p:extLst>
      <p:ext uri="{BB962C8B-B14F-4D97-AF65-F5344CB8AC3E}">
        <p14:creationId xmlns:p14="http://schemas.microsoft.com/office/powerpoint/2010/main" val="3065066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55908" y="610639"/>
            <a:ext cx="724535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5442989"/>
            <a:ext cx="12192000" cy="1261884"/>
          </a:xfrm>
          <a:prstGeom prst="rect">
            <a:avLst/>
          </a:prstGeom>
        </p:spPr>
        <p:txBody>
          <a:bodyPr wrap="square">
            <a:spAutoFit/>
          </a:bodyPr>
          <a:lstStyle/>
          <a:p>
            <a:pPr algn="ctr">
              <a:spcBef>
                <a:spcPct val="0"/>
              </a:spcBef>
              <a:buFontTx/>
              <a:buNone/>
            </a:pPr>
            <a:r>
              <a:rPr lang="en-US" altLang="en-US" sz="3800" dirty="0" smtClean="0"/>
              <a:t>Yakama Nation Chairman </a:t>
            </a:r>
            <a:r>
              <a:rPr lang="en-US" altLang="en-US" sz="3800" dirty="0" err="1" smtClean="0"/>
              <a:t>JoDe</a:t>
            </a:r>
            <a:r>
              <a:rPr lang="en-US" altLang="en-US" sz="3800" dirty="0" smtClean="0"/>
              <a:t> Goudy and Pope Francis, May </a:t>
            </a:r>
            <a:r>
              <a:rPr lang="en-US" altLang="en-US" sz="3800" dirty="0"/>
              <a:t>4, </a:t>
            </a:r>
            <a:r>
              <a:rPr lang="en-US" altLang="en-US" sz="3800" dirty="0" smtClean="0"/>
              <a:t>2016</a:t>
            </a:r>
            <a:endParaRPr lang="en-US" altLang="en-US" sz="3800" dirty="0"/>
          </a:p>
        </p:txBody>
      </p:sp>
    </p:spTree>
    <p:extLst>
      <p:ext uri="{BB962C8B-B14F-4D97-AF65-F5344CB8AC3E}">
        <p14:creationId xmlns:p14="http://schemas.microsoft.com/office/powerpoint/2010/main" val="8377319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699" y="568421"/>
            <a:ext cx="5314437" cy="3985828"/>
          </a:xfrm>
          <a:prstGeom prst="rect">
            <a:avLst/>
          </a:prstGeom>
        </p:spPr>
      </p:pic>
      <p:sp>
        <p:nvSpPr>
          <p:cNvPr id="3" name="TextBox 2"/>
          <p:cNvSpPr txBox="1"/>
          <p:nvPr/>
        </p:nvSpPr>
        <p:spPr>
          <a:xfrm>
            <a:off x="2125014" y="5203065"/>
            <a:ext cx="7328982" cy="646331"/>
          </a:xfrm>
          <a:prstGeom prst="rect">
            <a:avLst/>
          </a:prstGeom>
          <a:noFill/>
        </p:spPr>
        <p:txBody>
          <a:bodyPr wrap="square" rtlCol="0">
            <a:spAutoFit/>
          </a:bodyPr>
          <a:lstStyle/>
          <a:p>
            <a:r>
              <a:rPr lang="en-US" sz="3600" dirty="0" smtClean="0"/>
              <a:t>SEPTEMBER 2016 – STANDING ROCK</a:t>
            </a:r>
            <a:endParaRPr lang="en-US" sz="3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5373" y="566303"/>
            <a:ext cx="5318992" cy="3989244"/>
          </a:xfrm>
          <a:prstGeom prst="rect">
            <a:avLst/>
          </a:prstGeom>
        </p:spPr>
      </p:pic>
    </p:spTree>
    <p:extLst>
      <p:ext uri="{BB962C8B-B14F-4D97-AF65-F5344CB8AC3E}">
        <p14:creationId xmlns:p14="http://schemas.microsoft.com/office/powerpoint/2010/main" val="8558555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5307" y="798490"/>
            <a:ext cx="9710670" cy="3046988"/>
          </a:xfrm>
          <a:prstGeom prst="rect">
            <a:avLst/>
          </a:prstGeom>
          <a:noFill/>
        </p:spPr>
        <p:txBody>
          <a:bodyPr wrap="square" rtlCol="0">
            <a:spAutoFit/>
          </a:bodyPr>
          <a:lstStyle/>
          <a:p>
            <a:pPr algn="ctr"/>
            <a:r>
              <a:rPr lang="en-US" sz="3200" dirty="0" smtClean="0"/>
              <a:t>originalfreenations.com</a:t>
            </a:r>
          </a:p>
          <a:p>
            <a:pPr algn="ctr"/>
            <a:endParaRPr lang="en-US" sz="3200" dirty="0"/>
          </a:p>
          <a:p>
            <a:pPr algn="ctr"/>
            <a:r>
              <a:rPr lang="en-US" sz="3200" dirty="0" smtClean="0"/>
              <a:t>Indigenous Law Institute</a:t>
            </a:r>
          </a:p>
          <a:p>
            <a:pPr algn="ctr"/>
            <a:endParaRPr lang="en-US" sz="3200" dirty="0"/>
          </a:p>
          <a:p>
            <a:pPr algn="ctr"/>
            <a:r>
              <a:rPr lang="en-US" sz="3200" dirty="0" smtClean="0"/>
              <a:t>Redthought.org </a:t>
            </a:r>
          </a:p>
          <a:p>
            <a:pPr algn="ctr"/>
            <a:endParaRPr lang="en-US" sz="3200" dirty="0"/>
          </a:p>
        </p:txBody>
      </p:sp>
    </p:spTree>
    <p:extLst>
      <p:ext uri="{BB962C8B-B14F-4D97-AF65-F5344CB8AC3E}">
        <p14:creationId xmlns:p14="http://schemas.microsoft.com/office/powerpoint/2010/main" val="2140080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400020" y="1432149"/>
            <a:ext cx="3583547" cy="5457086"/>
          </a:xfrm>
          <a:prstGeom prst="rect">
            <a:avLst/>
          </a:prstGeom>
        </p:spPr>
      </p:pic>
      <p:sp>
        <p:nvSpPr>
          <p:cNvPr id="6" name="TextBox 5"/>
          <p:cNvSpPr txBox="1"/>
          <p:nvPr/>
        </p:nvSpPr>
        <p:spPr>
          <a:xfrm>
            <a:off x="103031" y="231820"/>
            <a:ext cx="10470524" cy="1200329"/>
          </a:xfrm>
          <a:prstGeom prst="rect">
            <a:avLst/>
          </a:prstGeom>
          <a:noFill/>
        </p:spPr>
        <p:txBody>
          <a:bodyPr wrap="square" rtlCol="0">
            <a:spAutoFit/>
          </a:bodyPr>
          <a:lstStyle/>
          <a:p>
            <a:r>
              <a:rPr lang="en-US" sz="3600" dirty="0" smtClean="0"/>
              <a:t>Historic Yakama Nation Amicus Brief Challenging the US Claim of a Right of Domination (2018)</a:t>
            </a:r>
            <a:endParaRPr lang="en-US" sz="3600" dirty="0"/>
          </a:p>
        </p:txBody>
      </p:sp>
    </p:spTree>
    <p:extLst>
      <p:ext uri="{BB962C8B-B14F-4D97-AF65-F5344CB8AC3E}">
        <p14:creationId xmlns:p14="http://schemas.microsoft.com/office/powerpoint/2010/main" val="6864644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l="3362" t="19167" r="34454"/>
          <a:stretch>
            <a:fillRect/>
          </a:stretch>
        </p:blipFill>
        <p:spPr bwMode="auto">
          <a:xfrm>
            <a:off x="298219" y="593015"/>
            <a:ext cx="5567718" cy="542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865938" y="399246"/>
            <a:ext cx="4656102" cy="6186309"/>
          </a:xfrm>
          <a:prstGeom prst="rect">
            <a:avLst/>
          </a:prstGeom>
        </p:spPr>
        <p:txBody>
          <a:bodyPr wrap="square">
            <a:spAutoFit/>
          </a:bodyPr>
          <a:lstStyle/>
          <a:p>
            <a:pPr algn="ctr"/>
            <a:r>
              <a:rPr lang="en-US" altLang="en-US" sz="3600" b="1" dirty="0" smtClean="0"/>
              <a:t>The Archives of the Indies</a:t>
            </a:r>
            <a:r>
              <a:rPr lang="en-US" altLang="en-US" sz="3600" dirty="0" smtClean="0"/>
              <a:t>:</a:t>
            </a:r>
          </a:p>
          <a:p>
            <a:pPr algn="ctr"/>
            <a:r>
              <a:rPr lang="en-US" altLang="en-US" sz="3600" dirty="0"/>
              <a:t>T</a:t>
            </a:r>
            <a:r>
              <a:rPr lang="en-US" altLang="en-US" sz="3600" dirty="0" smtClean="0"/>
              <a:t>he </a:t>
            </a:r>
            <a:r>
              <a:rPr lang="en-US" altLang="en-US" sz="3600" dirty="0"/>
              <a:t>Royal Secretary:</a:t>
            </a:r>
            <a:br>
              <a:rPr lang="en-US" altLang="en-US" sz="3600" dirty="0"/>
            </a:br>
            <a:r>
              <a:rPr lang="en-US" altLang="en-US" sz="3600" dirty="0"/>
              <a:t>“</a:t>
            </a:r>
            <a:r>
              <a:rPr lang="en-US" altLang="en-US" sz="3600" dirty="0" err="1"/>
              <a:t>Ganaran</a:t>
            </a:r>
            <a:r>
              <a:rPr lang="en-US" altLang="en-US" sz="3600" dirty="0"/>
              <a:t> y </a:t>
            </a:r>
            <a:r>
              <a:rPr lang="en-US" altLang="en-US" sz="3600" dirty="0" err="1"/>
              <a:t>Conquistaron</a:t>
            </a:r>
            <a:r>
              <a:rPr lang="en-US" altLang="en-US" sz="3600" dirty="0"/>
              <a:t/>
            </a:r>
            <a:br>
              <a:rPr lang="en-US" altLang="en-US" sz="3600" dirty="0"/>
            </a:br>
            <a:r>
              <a:rPr lang="en-US" altLang="en-US" sz="3600" dirty="0"/>
              <a:t>Las </a:t>
            </a:r>
            <a:r>
              <a:rPr lang="en-US" altLang="en-US" sz="3600" dirty="0" err="1"/>
              <a:t>Indias</a:t>
            </a:r>
            <a:r>
              <a:rPr lang="en-US" altLang="en-US" sz="3600" dirty="0" smtClean="0"/>
              <a:t>” (1493)</a:t>
            </a:r>
            <a:r>
              <a:rPr lang="en-US" altLang="en-US" sz="3600" dirty="0"/>
              <a:t/>
            </a:r>
            <a:br>
              <a:rPr lang="en-US" altLang="en-US" sz="3600" dirty="0"/>
            </a:br>
            <a:r>
              <a:rPr lang="en-US" altLang="en-US" sz="3600" dirty="0"/>
              <a:t/>
            </a:r>
            <a:br>
              <a:rPr lang="en-US" altLang="en-US" sz="3600" dirty="0"/>
            </a:br>
            <a:r>
              <a:rPr lang="en-US" altLang="en-US" sz="3600" dirty="0" smtClean="0"/>
              <a:t>“To </a:t>
            </a:r>
            <a:r>
              <a:rPr lang="en-US" altLang="en-US" sz="3600" dirty="0"/>
              <a:t>Win and To </a:t>
            </a:r>
            <a:r>
              <a:rPr lang="en-US" altLang="en-US" sz="3600" dirty="0" smtClean="0"/>
              <a:t>Conquer [</a:t>
            </a:r>
            <a:r>
              <a:rPr lang="en-US" altLang="en-US" sz="3600" b="1" dirty="0" smtClean="0">
                <a:solidFill>
                  <a:schemeClr val="bg1"/>
                </a:solidFill>
              </a:rPr>
              <a:t>DOMINATE</a:t>
            </a:r>
            <a:r>
              <a:rPr lang="en-US" altLang="en-US" sz="3600" dirty="0" smtClean="0"/>
              <a:t>] the Indies”</a:t>
            </a:r>
          </a:p>
          <a:p>
            <a:pPr algn="ctr"/>
            <a:endParaRPr lang="en-US" altLang="en-US" sz="3600" dirty="0" smtClean="0"/>
          </a:p>
        </p:txBody>
      </p:sp>
      <p:sp>
        <p:nvSpPr>
          <p:cNvPr id="4" name="TextBox 3"/>
          <p:cNvSpPr txBox="1"/>
          <p:nvPr/>
        </p:nvSpPr>
        <p:spPr>
          <a:xfrm>
            <a:off x="298219" y="6221934"/>
            <a:ext cx="5729093" cy="400110"/>
          </a:xfrm>
          <a:prstGeom prst="rect">
            <a:avLst/>
          </a:prstGeom>
          <a:noFill/>
        </p:spPr>
        <p:txBody>
          <a:bodyPr wrap="square" rtlCol="0">
            <a:spAutoFit/>
          </a:bodyPr>
          <a:lstStyle/>
          <a:p>
            <a:r>
              <a:rPr lang="en-US" sz="2000" b="1" dirty="0" smtClean="0"/>
              <a:t>Original </a:t>
            </a:r>
            <a:r>
              <a:rPr lang="en-US" sz="2000" b="1" dirty="0" smtClean="0"/>
              <a:t>Papal Bull Written in </a:t>
            </a:r>
            <a:r>
              <a:rPr lang="en-US" sz="2000" b="1" dirty="0" err="1" smtClean="0"/>
              <a:t>Octupus</a:t>
            </a:r>
            <a:r>
              <a:rPr lang="en-US" sz="2000" b="1" dirty="0" smtClean="0"/>
              <a:t> Ink</a:t>
            </a:r>
            <a:endParaRPr lang="en-US" sz="2000" b="1" dirty="0"/>
          </a:p>
        </p:txBody>
      </p:sp>
    </p:spTree>
    <p:extLst>
      <p:ext uri="{BB962C8B-B14F-4D97-AF65-F5344CB8AC3E}">
        <p14:creationId xmlns:p14="http://schemas.microsoft.com/office/powerpoint/2010/main" val="28150520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4862" y="1893194"/>
            <a:ext cx="7598536" cy="2800768"/>
          </a:xfrm>
          <a:prstGeom prst="rect">
            <a:avLst/>
          </a:prstGeom>
          <a:noFill/>
        </p:spPr>
        <p:txBody>
          <a:bodyPr wrap="square" rtlCol="0">
            <a:spAutoFit/>
          </a:bodyPr>
          <a:lstStyle/>
          <a:p>
            <a:r>
              <a:rPr lang="en-US" sz="4400" dirty="0" smtClean="0"/>
              <a:t>“</a:t>
            </a:r>
            <a:r>
              <a:rPr lang="en-US" sz="4400" b="1" dirty="0" smtClean="0">
                <a:solidFill>
                  <a:schemeClr val="bg1"/>
                </a:solidFill>
              </a:rPr>
              <a:t>To Win and to Conquer the Indies</a:t>
            </a:r>
            <a:r>
              <a:rPr lang="en-US" sz="4400" dirty="0" smtClean="0"/>
              <a:t>” = “To Win and to Establish </a:t>
            </a:r>
            <a:r>
              <a:rPr lang="en-US" sz="4400" b="1" dirty="0" smtClean="0">
                <a:solidFill>
                  <a:schemeClr val="bg1"/>
                </a:solidFill>
              </a:rPr>
              <a:t>DOMINATION</a:t>
            </a:r>
            <a:r>
              <a:rPr lang="en-US" sz="4400" dirty="0" smtClean="0"/>
              <a:t> Over the Indies.” </a:t>
            </a:r>
            <a:endParaRPr lang="en-US" sz="4400" dirty="0"/>
          </a:p>
        </p:txBody>
      </p:sp>
    </p:spTree>
    <p:extLst>
      <p:ext uri="{BB962C8B-B14F-4D97-AF65-F5344CB8AC3E}">
        <p14:creationId xmlns:p14="http://schemas.microsoft.com/office/powerpoint/2010/main" val="20635206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29554" y="953038"/>
            <a:ext cx="8345510" cy="5016758"/>
          </a:xfrm>
          <a:prstGeom prst="rect">
            <a:avLst/>
          </a:prstGeom>
          <a:noFill/>
        </p:spPr>
        <p:txBody>
          <a:bodyPr wrap="square" rtlCol="0">
            <a:spAutoFit/>
          </a:bodyPr>
          <a:lstStyle/>
          <a:p>
            <a:r>
              <a:rPr lang="en-US" sz="4000" b="1" dirty="0">
                <a:solidFill>
                  <a:schemeClr val="bg1"/>
                </a:solidFill>
              </a:rPr>
              <a:t>Civilization</a:t>
            </a:r>
            <a:r>
              <a:rPr lang="en-US" sz="4000" dirty="0"/>
              <a:t>: “The forcing of a cultural pattern </a:t>
            </a:r>
            <a:r>
              <a:rPr lang="en-US" sz="4000" dirty="0" smtClean="0"/>
              <a:t>[</a:t>
            </a:r>
            <a:r>
              <a:rPr lang="en-US" sz="4000" b="1" dirty="0" smtClean="0">
                <a:solidFill>
                  <a:schemeClr val="bg1"/>
                </a:solidFill>
              </a:rPr>
              <a:t>of Domination</a:t>
            </a:r>
            <a:r>
              <a:rPr lang="en-US" sz="4000" dirty="0" smtClean="0"/>
              <a:t>] on </a:t>
            </a:r>
            <a:r>
              <a:rPr lang="en-US" sz="4000" dirty="0"/>
              <a:t>a population to which that pattern is foreign.” The fact that one people or population is </a:t>
            </a:r>
            <a:r>
              <a:rPr lang="en-US" sz="4000" i="1" dirty="0"/>
              <a:t>forcing </a:t>
            </a:r>
            <a:r>
              <a:rPr lang="en-US" sz="4000" dirty="0"/>
              <a:t>a cultural pattern on another people or population lets us know </a:t>
            </a:r>
            <a:r>
              <a:rPr lang="en-US" sz="4000" dirty="0" smtClean="0"/>
              <a:t>it’s a </a:t>
            </a:r>
            <a:r>
              <a:rPr lang="en-US" sz="4000" dirty="0"/>
              <a:t>process of </a:t>
            </a:r>
            <a:r>
              <a:rPr lang="en-US" sz="4000" b="1" dirty="0" smtClean="0">
                <a:solidFill>
                  <a:schemeClr val="bg1"/>
                </a:solidFill>
              </a:rPr>
              <a:t>DOMINATION</a:t>
            </a:r>
            <a:r>
              <a:rPr lang="en-US" sz="4000" dirty="0" smtClean="0"/>
              <a:t>.</a:t>
            </a:r>
            <a:endParaRPr lang="en-US" sz="4000" dirty="0"/>
          </a:p>
        </p:txBody>
      </p:sp>
    </p:spTree>
    <p:extLst>
      <p:ext uri="{BB962C8B-B14F-4D97-AF65-F5344CB8AC3E}">
        <p14:creationId xmlns:p14="http://schemas.microsoft.com/office/powerpoint/2010/main" val="2605777775"/>
      </p:ext>
    </p:extLst>
  </p:cSld>
  <p:clrMapOvr>
    <a:masterClrMapping/>
  </p:clrMapOvr>
  <p:timing>
    <p:tnLst>
      <p:par>
        <p:cTn id="1" dur="indefinite" restart="never" nodeType="tmRoot"/>
      </p:par>
    </p:tn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TM04033917[[fn=Berlin]]</Template>
  <TotalTime>9323</TotalTime>
  <Words>1231</Words>
  <Application>Microsoft Office PowerPoint</Application>
  <PresentationFormat>Widescreen</PresentationFormat>
  <Paragraphs>139</Paragraphs>
  <Slides>51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51</vt:i4>
      </vt:variant>
    </vt:vector>
  </HeadingPairs>
  <TitlesOfParts>
    <vt:vector size="55" baseType="lpstr">
      <vt:lpstr>Arial</vt:lpstr>
      <vt:lpstr>Times New Roman</vt:lpstr>
      <vt:lpstr>Trebuchet MS</vt:lpstr>
      <vt:lpstr>Berlin</vt:lpstr>
      <vt:lpstr>Treaty Gathering</vt:lpstr>
      <vt:lpstr>PowerPoint Presentation</vt:lpstr>
      <vt:lpstr>In 1992 The Indigenous Law Institute  Began a Global Campaign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Rise of the AMERICAN EMPIRE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POPE NICHOLAS V – ORDERS THE ESTABLISHMENT OF DOMINATION (1452)</vt:lpstr>
      <vt:lpstr>POPE ALEXANDER VI – 1493 </vt:lpstr>
      <vt:lpstr>SPANISH DOGS OF WAR</vt:lpstr>
      <vt:lpstr>PowerPoint Presentation</vt:lpstr>
      <vt:lpstr>PowerPoint Presentation</vt:lpstr>
      <vt:lpstr>JUSTICE STANLEY REED 1946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AFFILIATED TRIBES OF NORTHWEST INDIANS</dc:title>
  <dc:creator>Shawna Newcomb</dc:creator>
  <cp:lastModifiedBy>Paige</cp:lastModifiedBy>
  <cp:revision>98</cp:revision>
  <dcterms:created xsi:type="dcterms:W3CDTF">2016-09-27T04:18:46Z</dcterms:created>
  <dcterms:modified xsi:type="dcterms:W3CDTF">2021-12-15T06:49:07Z</dcterms:modified>
</cp:coreProperties>
</file>